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96" r:id="rId3"/>
  </p:sldMasterIdLst>
  <p:notesMasterIdLst>
    <p:notesMasterId r:id="rId29"/>
  </p:notesMasterIdLst>
  <p:sldIdLst>
    <p:sldId id="318" r:id="rId4"/>
    <p:sldId id="436" r:id="rId5"/>
    <p:sldId id="441" r:id="rId6"/>
    <p:sldId id="317" r:id="rId7"/>
    <p:sldId id="267" r:id="rId8"/>
    <p:sldId id="271" r:id="rId9"/>
    <p:sldId id="268" r:id="rId10"/>
    <p:sldId id="437" r:id="rId11"/>
    <p:sldId id="442" r:id="rId12"/>
    <p:sldId id="444" r:id="rId13"/>
    <p:sldId id="270" r:id="rId14"/>
    <p:sldId id="443" r:id="rId15"/>
    <p:sldId id="269" r:id="rId16"/>
    <p:sldId id="445" r:id="rId17"/>
    <p:sldId id="432" r:id="rId18"/>
    <p:sldId id="278" r:id="rId19"/>
    <p:sldId id="307" r:id="rId20"/>
    <p:sldId id="279" r:id="rId21"/>
    <p:sldId id="280" r:id="rId22"/>
    <p:sldId id="281" r:id="rId23"/>
    <p:sldId id="296" r:id="rId24"/>
    <p:sldId id="435" r:id="rId25"/>
    <p:sldId id="262" r:id="rId26"/>
    <p:sldId id="274" r:id="rId27"/>
    <p:sldId id="43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78264" autoAdjust="0"/>
  </p:normalViewPr>
  <p:slideViewPr>
    <p:cSldViewPr snapToGrid="0">
      <p:cViewPr varScale="1">
        <p:scale>
          <a:sx n="54" d="100"/>
          <a:sy n="54" d="100"/>
        </p:scale>
        <p:origin x="524" y="40"/>
      </p:cViewPr>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rutting\Desktop\AHEC%20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1" i="0" u="none" strike="noStrike" kern="1200" spc="0" baseline="0">
                <a:solidFill>
                  <a:schemeClr val="tx1"/>
                </a:solidFill>
                <a:latin typeface="+mj-lt"/>
                <a:ea typeface="+mn-ea"/>
                <a:cs typeface="+mn-cs"/>
              </a:defRPr>
            </a:pPr>
            <a:r>
              <a:rPr lang="en-US" sz="3600" b="1" u="sng" dirty="0">
                <a:solidFill>
                  <a:schemeClr val="tx1"/>
                </a:solidFill>
                <a:effectLst>
                  <a:outerShdw blurRad="38100" dist="38100" dir="2700000" algn="tl">
                    <a:srgbClr val="000000">
                      <a:alpha val="43137"/>
                    </a:srgbClr>
                  </a:outerShdw>
                </a:effectLst>
                <a:latin typeface="+mj-lt"/>
                <a:cs typeface="Century Gothic"/>
              </a:rPr>
              <a:t>Utah Primary Care Workforce</a:t>
            </a:r>
            <a:r>
              <a:rPr lang="en-US" sz="3600" b="1" u="sng" baseline="0" dirty="0">
                <a:solidFill>
                  <a:schemeClr val="tx1"/>
                </a:solidFill>
                <a:effectLst>
                  <a:outerShdw blurRad="38100" dist="38100" dir="2700000" algn="tl">
                    <a:srgbClr val="000000">
                      <a:alpha val="43137"/>
                    </a:srgbClr>
                  </a:outerShdw>
                </a:effectLst>
                <a:latin typeface="+mj-lt"/>
                <a:cs typeface="Century Gothic"/>
              </a:rPr>
              <a:t> Supply to </a:t>
            </a:r>
          </a:p>
          <a:p>
            <a:pPr>
              <a:defRPr sz="3600" b="1" i="0" u="none" strike="noStrike" kern="1200" spc="0" baseline="0">
                <a:solidFill>
                  <a:schemeClr val="tx1"/>
                </a:solidFill>
                <a:latin typeface="+mj-lt"/>
                <a:ea typeface="+mn-ea"/>
                <a:cs typeface="+mn-cs"/>
              </a:defRPr>
            </a:pPr>
            <a:r>
              <a:rPr lang="en-US" sz="3600" b="1" u="sng" baseline="0" dirty="0">
                <a:solidFill>
                  <a:schemeClr val="tx1"/>
                </a:solidFill>
                <a:effectLst>
                  <a:outerShdw blurRad="38100" dist="38100" dir="2700000" algn="tl">
                    <a:srgbClr val="000000">
                      <a:alpha val="43137"/>
                    </a:srgbClr>
                  </a:outerShdw>
                </a:effectLst>
                <a:latin typeface="+mj-lt"/>
                <a:cs typeface="Century Gothic"/>
              </a:rPr>
              <a:t>100,000 Pop. Ratio</a:t>
            </a:r>
            <a:endParaRPr lang="en-US" sz="3600" b="1" u="sng" dirty="0">
              <a:solidFill>
                <a:schemeClr val="tx1"/>
              </a:solidFill>
              <a:effectLst>
                <a:outerShdw blurRad="38100" dist="38100" dir="2700000" algn="tl">
                  <a:srgbClr val="000000">
                    <a:alpha val="43137"/>
                  </a:srgbClr>
                </a:outerShdw>
              </a:effectLst>
              <a:latin typeface="+mj-lt"/>
              <a:cs typeface="Century Gothic"/>
            </a:endParaRPr>
          </a:p>
        </c:rich>
      </c:tx>
      <c:layout/>
      <c:overlay val="0"/>
      <c:spPr>
        <a:noFill/>
        <a:ln>
          <a:noFill/>
        </a:ln>
        <a:effectLst/>
      </c:spPr>
    </c:title>
    <c:autoTitleDeleted val="0"/>
    <c:plotArea>
      <c:layout/>
      <c:lineChart>
        <c:grouping val="standard"/>
        <c:varyColors val="0"/>
        <c:ser>
          <c:idx val="0"/>
          <c:order val="0"/>
          <c:tx>
            <c:strRef>
              <c:f>overview!$A$3</c:f>
              <c:strCache>
                <c:ptCount val="1"/>
                <c:pt idx="0">
                  <c:v>Physician</c:v>
                </c:pt>
              </c:strCache>
            </c:strRef>
          </c:tx>
          <c:spPr>
            <a:ln w="57150"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(overview!$B$1,overview!$D$1,overview!$F$1,overview!$H$1)</c:f>
              <c:numCache>
                <c:formatCode>General</c:formatCode>
                <c:ptCount val="4"/>
                <c:pt idx="0">
                  <c:v>1998</c:v>
                </c:pt>
                <c:pt idx="1">
                  <c:v>2003</c:v>
                </c:pt>
                <c:pt idx="2">
                  <c:v>2010</c:v>
                </c:pt>
                <c:pt idx="3">
                  <c:v>2015</c:v>
                </c:pt>
              </c:numCache>
            </c:numRef>
          </c:cat>
          <c:val>
            <c:numRef>
              <c:f>(overview!$B$7,overview!$D$7,overview!$F$7,overview!$H$7)</c:f>
              <c:numCache>
                <c:formatCode>_(* #,##0_);_(* \(#,##0\);_(* "-"??_);_(@_)</c:formatCode>
                <c:ptCount val="4"/>
                <c:pt idx="0">
                  <c:v>71.859288281031738</c:v>
                </c:pt>
                <c:pt idx="1">
                  <c:v>53.073850128727912</c:v>
                </c:pt>
                <c:pt idx="2">
                  <c:v>77.045909767552928</c:v>
                </c:pt>
                <c:pt idx="3">
                  <c:v>69.341671241059075</c:v>
                </c:pt>
              </c:numCache>
            </c:numRef>
          </c:val>
          <c:smooth val="0"/>
          <c:extLst>
            <c:ext xmlns:c16="http://schemas.microsoft.com/office/drawing/2014/chart" uri="{C3380CC4-5D6E-409C-BE32-E72D297353CC}">
              <c16:uniqueId val="{00000000-44FC-47E2-B943-C128EC432AB9}"/>
            </c:ext>
          </c:extLst>
        </c:ser>
        <c:ser>
          <c:idx val="1"/>
          <c:order val="1"/>
          <c:tx>
            <c:strRef>
              <c:f>overview!$A$13</c:f>
              <c:strCache>
                <c:ptCount val="1"/>
                <c:pt idx="0">
                  <c:v>PA</c:v>
                </c:pt>
              </c:strCache>
            </c:strRef>
          </c:tx>
          <c:spPr>
            <a:ln w="57150"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(overview!$B$17,overview!$D$17,overview!$F$17,overview!$H$17)</c:f>
              <c:numCache>
                <c:formatCode>_(* #,##0_);_(* \(#,##0\);_(* "-"??_);_(@_)</c:formatCode>
                <c:ptCount val="4"/>
                <c:pt idx="0">
                  <c:v>6.0482767691449562</c:v>
                </c:pt>
                <c:pt idx="1">
                  <c:v>8.7420627456374493</c:v>
                </c:pt>
                <c:pt idx="2">
                  <c:v>10.171791458075811</c:v>
                </c:pt>
                <c:pt idx="3">
                  <c:v>14.382223438352479</c:v>
                </c:pt>
              </c:numCache>
            </c:numRef>
          </c:val>
          <c:smooth val="0"/>
          <c:extLst>
            <c:ext xmlns:c16="http://schemas.microsoft.com/office/drawing/2014/chart" uri="{C3380CC4-5D6E-409C-BE32-E72D297353CC}">
              <c16:uniqueId val="{00000001-44FC-47E2-B943-C128EC432AB9}"/>
            </c:ext>
          </c:extLst>
        </c:ser>
        <c:ser>
          <c:idx val="2"/>
          <c:order val="2"/>
          <c:tx>
            <c:strRef>
              <c:f>overview!$A$23</c:f>
              <c:strCache>
                <c:ptCount val="1"/>
                <c:pt idx="0">
                  <c:v>APRN</c:v>
                </c:pt>
              </c:strCache>
            </c:strRef>
          </c:tx>
          <c:spPr>
            <a:ln w="57150" cap="rnd">
              <a:solidFill>
                <a:schemeClr val="accent5"/>
              </a:solidFill>
              <a:round/>
            </a:ln>
            <a:effectLst/>
          </c:spPr>
          <c:marker>
            <c:symbol val="none"/>
          </c:marker>
          <c:dPt>
            <c:idx val="3"/>
            <c:bubble3D val="0"/>
            <c:spPr>
              <a:ln w="57150" cap="rnd">
                <a:solidFill>
                  <a:srgbClr val="0070C0"/>
                </a:solidFill>
                <a:round/>
              </a:ln>
              <a:effectLst/>
            </c:spPr>
            <c:extLst>
              <c:ext xmlns:c16="http://schemas.microsoft.com/office/drawing/2014/chart" uri="{C3380CC4-5D6E-409C-BE32-E72D297353CC}">
                <c16:uniqueId val="{00000003-44FC-47E2-B943-C128EC432AB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(overview!$B$27,overview!$D$27,overview!$F$27,overview!$H$27)</c:f>
              <c:numCache>
                <c:formatCode>_(* #,##0_);_(* \(#,##0\);_(* "-"??_);_(@_)</c:formatCode>
                <c:ptCount val="4"/>
                <c:pt idx="0">
                  <c:v>12.97196959732878</c:v>
                </c:pt>
                <c:pt idx="1">
                  <c:v>18.304139263131109</c:v>
                </c:pt>
                <c:pt idx="2">
                  <c:v>15.256064028902321</c:v>
                </c:pt>
                <c:pt idx="3">
                  <c:v>19.669976357760309</c:v>
                </c:pt>
              </c:numCache>
            </c:numRef>
          </c:val>
          <c:smooth val="0"/>
          <c:extLst>
            <c:ext xmlns:c16="http://schemas.microsoft.com/office/drawing/2014/chart" uri="{C3380CC4-5D6E-409C-BE32-E72D297353CC}">
              <c16:uniqueId val="{00000002-44FC-47E2-B943-C128EC432AB9}"/>
            </c:ext>
          </c:extLst>
        </c:ser>
        <c:dLbls>
          <c:showLegendKey val="0"/>
          <c:showVal val="0"/>
          <c:showCatName val="0"/>
          <c:showSerName val="0"/>
          <c:showPercent val="0"/>
          <c:showBubbleSize val="0"/>
        </c:dLbls>
        <c:smooth val="0"/>
        <c:axId val="17238000"/>
        <c:axId val="17238544"/>
      </c:lineChart>
      <c:catAx>
        <c:axId val="1723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238544"/>
        <c:crosses val="autoZero"/>
        <c:auto val="1"/>
        <c:lblAlgn val="ctr"/>
        <c:lblOffset val="100"/>
        <c:noMultiLvlLbl val="0"/>
      </c:catAx>
      <c:valAx>
        <c:axId val="17238544"/>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1723800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9C0EF-EFB3-413D-9E0A-D548272A8CA4}" type="datetimeFigureOut">
              <a:rPr lang="en-US" smtClean="0"/>
              <a:t>4/20/2019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9394D-51CF-4A03-AF24-EB968D46F02B}" type="slidenum">
              <a:rPr lang="en-US" smtClean="0"/>
              <a:t>‹#›</a:t>
            </a:fld>
            <a:endParaRPr lang="en-US"/>
          </a:p>
        </p:txBody>
      </p:sp>
    </p:spTree>
    <p:extLst>
      <p:ext uri="{BB962C8B-B14F-4D97-AF65-F5344CB8AC3E}">
        <p14:creationId xmlns:p14="http://schemas.microsoft.com/office/powerpoint/2010/main" val="348350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E7E9394D-51CF-4A03-AF24-EB968D46F02B}" type="slidenum">
              <a:rPr lang="en-US" smtClean="0"/>
              <a:t>1</a:t>
            </a:fld>
            <a:endParaRPr lang="en-US"/>
          </a:p>
        </p:txBody>
      </p:sp>
    </p:spTree>
    <p:extLst>
      <p:ext uri="{BB962C8B-B14F-4D97-AF65-F5344CB8AC3E}">
        <p14:creationId xmlns:p14="http://schemas.microsoft.com/office/powerpoint/2010/main" val="63977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Mike</a:t>
            </a:r>
          </a:p>
          <a:p>
            <a:endParaRPr lang="en-US" baseline="0" dirty="0"/>
          </a:p>
        </p:txBody>
      </p:sp>
      <p:sp>
        <p:nvSpPr>
          <p:cNvPr id="4" name="Footer Placeholder 3"/>
          <p:cNvSpPr>
            <a:spLocks noGrp="1"/>
          </p:cNvSpPr>
          <p:nvPr>
            <p:ph type="ftr" sz="quarter" idx="10"/>
          </p:nvPr>
        </p:nvSpPr>
        <p:spPr/>
        <p:txBody>
          <a:bodyPr/>
          <a:lstStyle/>
          <a:p>
            <a:r>
              <a:rPr lang="en-US">
                <a:solidFill>
                  <a:prstClr val="black"/>
                </a:solidFill>
              </a:rPr>
              <a:t>UMEC DRAFT - NOT FOR DISTRIBUTION</a:t>
            </a:r>
          </a:p>
        </p:txBody>
      </p:sp>
      <p:sp>
        <p:nvSpPr>
          <p:cNvPr id="5" name="Slide Number Placeholder 4"/>
          <p:cNvSpPr>
            <a:spLocks noGrp="1"/>
          </p:cNvSpPr>
          <p:nvPr>
            <p:ph type="sldNum" sz="quarter" idx="11"/>
          </p:nvPr>
        </p:nvSpPr>
        <p:spPr/>
        <p:txBody>
          <a:bodyPr/>
          <a:lstStyle/>
          <a:p>
            <a:fld id="{58BE1359-2DA2-4102-8E5F-3C314329F38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7158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Mike</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E9394D-51CF-4A03-AF24-EB968D46F02B}" type="slidenum">
              <a:rPr lang="en-US" smtClean="0"/>
              <a:t>13</a:t>
            </a:fld>
            <a:endParaRPr lang="en-US"/>
          </a:p>
        </p:txBody>
      </p:sp>
    </p:spTree>
    <p:extLst>
      <p:ext uri="{BB962C8B-B14F-4D97-AF65-F5344CB8AC3E}">
        <p14:creationId xmlns:p14="http://schemas.microsoft.com/office/powerpoint/2010/main" val="281649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Mike</a:t>
            </a:r>
          </a:p>
          <a:p>
            <a:endParaRPr lang="en-US" dirty="0"/>
          </a:p>
        </p:txBody>
      </p:sp>
      <p:sp>
        <p:nvSpPr>
          <p:cNvPr id="4" name="Slide Number Placeholder 3"/>
          <p:cNvSpPr>
            <a:spLocks noGrp="1"/>
          </p:cNvSpPr>
          <p:nvPr>
            <p:ph type="sldNum" sz="quarter" idx="5"/>
          </p:nvPr>
        </p:nvSpPr>
        <p:spPr/>
        <p:txBody>
          <a:bodyPr/>
          <a:lstStyle/>
          <a:p>
            <a:fld id="{150F48F2-DEC9-4319-91AE-D4366FA9B2CC}" type="slidenum">
              <a:rPr lang="en-US" smtClean="0"/>
              <a:t>15</a:t>
            </a:fld>
            <a:endParaRPr lang="en-US"/>
          </a:p>
        </p:txBody>
      </p:sp>
    </p:spTree>
    <p:extLst>
      <p:ext uri="{BB962C8B-B14F-4D97-AF65-F5344CB8AC3E}">
        <p14:creationId xmlns:p14="http://schemas.microsoft.com/office/powerpoint/2010/main" val="3111073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Mike</a:t>
            </a:r>
          </a:p>
          <a:p>
            <a:pPr marL="1714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AD76FA0-5AA2-A44C-BE86-E76E587D85A5}" type="slidenum">
              <a:rPr lang="en-US" smtClean="0"/>
              <a:t>16</a:t>
            </a:fld>
            <a:endParaRPr lang="en-US" dirty="0"/>
          </a:p>
        </p:txBody>
      </p:sp>
    </p:spTree>
    <p:extLst>
      <p:ext uri="{BB962C8B-B14F-4D97-AF65-F5344CB8AC3E}">
        <p14:creationId xmlns:p14="http://schemas.microsoft.com/office/powerpoint/2010/main" val="313259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t>Clark</a:t>
            </a:r>
          </a:p>
        </p:txBody>
      </p:sp>
      <p:sp>
        <p:nvSpPr>
          <p:cNvPr id="4" name="Slide Number Placeholder 3"/>
          <p:cNvSpPr>
            <a:spLocks noGrp="1"/>
          </p:cNvSpPr>
          <p:nvPr>
            <p:ph type="sldNum" sz="quarter" idx="10"/>
          </p:nvPr>
        </p:nvSpPr>
        <p:spPr/>
        <p:txBody>
          <a:bodyPr/>
          <a:lstStyle/>
          <a:p>
            <a:fld id="{E7E9394D-51CF-4A03-AF24-EB968D46F02B}" type="slidenum">
              <a:rPr lang="en-US" smtClean="0"/>
              <a:t>17</a:t>
            </a:fld>
            <a:endParaRPr lang="en-US"/>
          </a:p>
        </p:txBody>
      </p:sp>
    </p:spTree>
    <p:extLst>
      <p:ext uri="{BB962C8B-B14F-4D97-AF65-F5344CB8AC3E}">
        <p14:creationId xmlns:p14="http://schemas.microsoft.com/office/powerpoint/2010/main" val="2037473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Clark</a:t>
            </a:r>
            <a:endParaRPr lang="en-US" dirty="0"/>
          </a:p>
          <a:p>
            <a:r>
              <a:rPr lang="en-US" dirty="0"/>
              <a:t>AHEC/UMEC initial work to create a basic approach to solving the problem</a:t>
            </a:r>
          </a:p>
          <a:p>
            <a:r>
              <a:rPr lang="en-US" dirty="0"/>
              <a:t>IBM did the heavy lifting to create a computational model in Python and a prototype of a user interface</a:t>
            </a:r>
          </a:p>
          <a:p>
            <a:r>
              <a:rPr lang="en-US" dirty="0"/>
              <a:t>We now need to complete the interface in order for non-technical users to interact with the tool and use it for decision making. </a:t>
            </a:r>
          </a:p>
        </p:txBody>
      </p:sp>
      <p:sp>
        <p:nvSpPr>
          <p:cNvPr id="4" name="Slide Number Placeholder 3"/>
          <p:cNvSpPr>
            <a:spLocks noGrp="1"/>
          </p:cNvSpPr>
          <p:nvPr>
            <p:ph type="sldNum" sz="quarter" idx="5"/>
          </p:nvPr>
        </p:nvSpPr>
        <p:spPr/>
        <p:txBody>
          <a:bodyPr/>
          <a:lstStyle/>
          <a:p>
            <a:fld id="{150F48F2-DEC9-4319-91AE-D4366FA9B2CC}" type="slidenum">
              <a:rPr lang="en-US" smtClean="0"/>
              <a:t>18</a:t>
            </a:fld>
            <a:endParaRPr lang="en-US"/>
          </a:p>
        </p:txBody>
      </p:sp>
    </p:spTree>
    <p:extLst>
      <p:ext uri="{BB962C8B-B14F-4D97-AF65-F5344CB8AC3E}">
        <p14:creationId xmlns:p14="http://schemas.microsoft.com/office/powerpoint/2010/main" val="3417307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Clark</a:t>
            </a:r>
          </a:p>
          <a:p>
            <a:endParaRPr lang="en-US" dirty="0"/>
          </a:p>
        </p:txBody>
      </p:sp>
      <p:sp>
        <p:nvSpPr>
          <p:cNvPr id="4" name="Slide Number Placeholder 3"/>
          <p:cNvSpPr>
            <a:spLocks noGrp="1"/>
          </p:cNvSpPr>
          <p:nvPr>
            <p:ph type="sldNum" sz="quarter" idx="10"/>
          </p:nvPr>
        </p:nvSpPr>
        <p:spPr/>
        <p:txBody>
          <a:bodyPr/>
          <a:lstStyle/>
          <a:p>
            <a:fld id="{E7E9394D-51CF-4A03-AF24-EB968D46F02B}" type="slidenum">
              <a:rPr lang="en-US" smtClean="0"/>
              <a:t>19</a:t>
            </a:fld>
            <a:endParaRPr lang="en-US"/>
          </a:p>
        </p:txBody>
      </p:sp>
    </p:spTree>
    <p:extLst>
      <p:ext uri="{BB962C8B-B14F-4D97-AF65-F5344CB8AC3E}">
        <p14:creationId xmlns:p14="http://schemas.microsoft.com/office/powerpoint/2010/main" val="2433455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Clark</a:t>
            </a:r>
          </a:p>
          <a:p>
            <a:endParaRPr lang="en-US" dirty="0"/>
          </a:p>
        </p:txBody>
      </p:sp>
      <p:sp>
        <p:nvSpPr>
          <p:cNvPr id="4" name="Slide Number Placeholder 3"/>
          <p:cNvSpPr>
            <a:spLocks noGrp="1"/>
          </p:cNvSpPr>
          <p:nvPr>
            <p:ph type="sldNum" sz="quarter" idx="10"/>
          </p:nvPr>
        </p:nvSpPr>
        <p:spPr/>
        <p:txBody>
          <a:bodyPr/>
          <a:lstStyle/>
          <a:p>
            <a:fld id="{E7E9394D-51CF-4A03-AF24-EB968D46F02B}" type="slidenum">
              <a:rPr lang="en-US" smtClean="0"/>
              <a:t>20</a:t>
            </a:fld>
            <a:endParaRPr lang="en-US"/>
          </a:p>
        </p:txBody>
      </p:sp>
    </p:spTree>
    <p:extLst>
      <p:ext uri="{BB962C8B-B14F-4D97-AF65-F5344CB8AC3E}">
        <p14:creationId xmlns:p14="http://schemas.microsoft.com/office/powerpoint/2010/main" val="3289241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ChangeArrowheads="1" noTextEdit="1"/>
          </p:cNvSpPr>
          <p:nvPr>
            <p:ph type="sldImg"/>
          </p:nvPr>
        </p:nvSpPr>
        <p:spPr>
          <a:ln/>
        </p:spPr>
      </p:sp>
      <p:sp>
        <p:nvSpPr>
          <p:cNvPr id="55298" name="Notes Placeholder 2"/>
          <p:cNvSpPr>
            <a:spLocks noGrp="1" noChangeArrowheads="1"/>
          </p:cNvSpPr>
          <p:nvPr>
            <p:ph type="body" idx="1"/>
          </p:nvPr>
        </p:nvSpPr>
        <p:spPr>
          <a:noFill/>
        </p:spPr>
        <p:txBody>
          <a:bodyPr/>
          <a:lstStyle/>
          <a:p>
            <a:pPr marL="342900" indent="-342900">
              <a:spcBef>
                <a:spcPts val="1200"/>
              </a:spcBef>
              <a:buFont typeface="+mj-lt"/>
              <a:buAutoNum type="arabicPeriod"/>
            </a:pPr>
            <a:r>
              <a:rPr lang="en-US" sz="2800" b="1" dirty="0"/>
              <a:t>Ideal provider staffing</a:t>
            </a:r>
          </a:p>
          <a:p>
            <a:pPr marL="458788" lvl="1" indent="-285750">
              <a:spcBef>
                <a:spcPts val="100"/>
              </a:spcBef>
            </a:pPr>
            <a:r>
              <a:rPr lang="en-US" sz="2800" dirty="0"/>
              <a:t>Given population need, what would be an </a:t>
            </a:r>
            <a:r>
              <a:rPr lang="en-US" sz="2800" i="1" dirty="0"/>
              <a:t>optimal </a:t>
            </a:r>
            <a:r>
              <a:rPr lang="en-US" sz="2800" dirty="0"/>
              <a:t>provider team composition (i.e., types and number of providers)</a:t>
            </a:r>
          </a:p>
          <a:p>
            <a:pPr marL="458788" lvl="1" indent="-285750">
              <a:spcBef>
                <a:spcPts val="100"/>
              </a:spcBef>
            </a:pPr>
            <a:r>
              <a:rPr lang="en-US" sz="2800" dirty="0"/>
              <a:t>Use case: We have 100k population with 2k patients with diabetes and 1k patients with depression. How many (and what types of) providers do we need to have to provide best primary care?</a:t>
            </a:r>
          </a:p>
          <a:p>
            <a:pPr marL="342900" indent="-342900">
              <a:spcBef>
                <a:spcPts val="1200"/>
              </a:spcBef>
              <a:buFont typeface="+mj-lt"/>
              <a:buAutoNum type="arabicPeriod"/>
            </a:pPr>
            <a:r>
              <a:rPr lang="en-US" sz="2800" b="1" dirty="0"/>
              <a:t>Ideal provider staffing constrained by current providers’ composition</a:t>
            </a:r>
          </a:p>
          <a:p>
            <a:pPr marL="458788" lvl="1" indent="-285750">
              <a:spcBef>
                <a:spcPts val="100"/>
              </a:spcBef>
            </a:pPr>
            <a:r>
              <a:rPr lang="en-US" sz="2800" dirty="0"/>
              <a:t>Given population need and current providers’ composition, what would be an </a:t>
            </a:r>
            <a:r>
              <a:rPr lang="en-US" sz="2800" i="1" dirty="0"/>
              <a:t>optimal </a:t>
            </a:r>
            <a:r>
              <a:rPr lang="en-US" sz="2800" dirty="0"/>
              <a:t>provider team composition</a:t>
            </a:r>
          </a:p>
          <a:p>
            <a:pPr marL="458788" lvl="1" indent="-285750">
              <a:spcBef>
                <a:spcPts val="100"/>
              </a:spcBef>
            </a:pPr>
            <a:r>
              <a:rPr lang="en-US" sz="2800" dirty="0"/>
              <a:t>Use case: We have 100k population with 2k patients with diabetes and 1k patients with depression. We already have 2 physicians. How many (and what type) more providers do we need to have?</a:t>
            </a:r>
          </a:p>
          <a:p>
            <a:pPr marL="342900" indent="-342900">
              <a:spcBef>
                <a:spcPts val="1200"/>
              </a:spcBef>
              <a:buFont typeface="+mj-lt"/>
              <a:buAutoNum type="arabicPeriod"/>
            </a:pPr>
            <a:r>
              <a:rPr lang="en-US" sz="2800" b="1" dirty="0"/>
              <a:t>Ideal service/task allocation</a:t>
            </a:r>
          </a:p>
          <a:p>
            <a:pPr marL="515938" lvl="1" indent="-342900">
              <a:spcBef>
                <a:spcPts val="100"/>
              </a:spcBef>
            </a:pPr>
            <a:r>
              <a:rPr lang="en-US" sz="2800" dirty="0"/>
              <a:t>Given provider’s current composition, what would be an </a:t>
            </a:r>
            <a:r>
              <a:rPr lang="en-US" sz="2800" i="1" dirty="0"/>
              <a:t>optimal</a:t>
            </a:r>
            <a:r>
              <a:rPr lang="en-US" sz="2800" dirty="0"/>
              <a:t> task/service allocation</a:t>
            </a:r>
          </a:p>
          <a:p>
            <a:pPr marL="515938" lvl="1" indent="-342900">
              <a:spcBef>
                <a:spcPts val="100"/>
              </a:spcBef>
            </a:pPr>
            <a:r>
              <a:rPr lang="en-US" sz="2800" dirty="0"/>
              <a:t>Use case: We have 100k population with 2k patients with diabetes and 1k patients with depression. We have 2 physicians, 1 RN, 2 MA, which is too low to support current population need. How can we allocate services across providers to minimize over-allocation to certain provider type?</a:t>
            </a:r>
          </a:p>
          <a:p>
            <a:r>
              <a:rPr lang="en-US" sz="1200" b="0" i="0" kern="1200" dirty="0">
                <a:solidFill>
                  <a:schemeClr val="tx1"/>
                </a:solidFill>
                <a:effectLst/>
                <a:latin typeface="+mn-lt"/>
                <a:ea typeface="+mn-ea"/>
                <a:cs typeface="+mn-cs"/>
              </a:rPr>
              <a:t>Options 1 and 2: (</a:t>
            </a:r>
            <a:r>
              <a:rPr lang="en-US" sz="1200" b="0" i="0" kern="1200" dirty="0" err="1">
                <a:solidFill>
                  <a:schemeClr val="tx1"/>
                </a:solidFill>
                <a:effectLst/>
                <a:latin typeface="+mn-lt"/>
                <a:ea typeface="+mn-ea"/>
                <a:cs typeface="+mn-cs"/>
              </a:rPr>
              <a:t>PuLP</a:t>
            </a:r>
            <a:r>
              <a:rPr lang="en-US" sz="1200" b="0" i="0" kern="1200" dirty="0">
                <a:solidFill>
                  <a:schemeClr val="tx1"/>
                </a:solidFill>
                <a:effectLst/>
                <a:latin typeface="+mn-lt"/>
                <a:ea typeface="+mn-ea"/>
                <a:cs typeface="+mn-cs"/>
              </a:rPr>
              <a:t>)  Linear Programming is used in Google maps, UPS driver route planning </a:t>
            </a:r>
            <a:r>
              <a:rPr lang="en-US" sz="1200" b="0" i="0" kern="1200" dirty="0" err="1">
                <a:solidFill>
                  <a:schemeClr val="tx1"/>
                </a:solidFill>
                <a:effectLst/>
                <a:latin typeface="+mn-lt"/>
                <a:ea typeface="+mn-ea"/>
                <a:cs typeface="+mn-cs"/>
              </a:rPr>
              <a:t>etc</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User can set wage or suitability weight and wage max options to constrain the model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Option 3: (CVXOPT) Quadratic Programming Equations are used in image and signal processing, to optimize financial portfolios (capitol asset pricing), to perform the least-squares method of regression, to control scheduling in chemical plants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Model is constrained by available providers </a:t>
            </a:r>
          </a:p>
          <a:p>
            <a:endParaRPr lang="en-US" altLang="en-US" dirty="0"/>
          </a:p>
        </p:txBody>
      </p:sp>
      <p:sp>
        <p:nvSpPr>
          <p:cNvPr id="55299" name="Slide Number Placeholder 3"/>
          <p:cNvSpPr>
            <a:spLocks noGrp="1"/>
          </p:cNvSpPr>
          <p:nvPr>
            <p:ph type="sldNum" sz="quarter" idx="5"/>
          </p:nvPr>
        </p:nvSpPr>
        <p:spPr>
          <a:noFill/>
        </p:spPr>
        <p:txBody>
          <a:bodyPr/>
          <a:lstStyle>
            <a:lvl1pPr defTabSz="457200">
              <a:defRPr sz="3400" b="1">
                <a:solidFill>
                  <a:srgbClr val="003399"/>
                </a:solidFill>
                <a:latin typeface="Arial" panose="020B0604020202020204" pitchFamily="34" charset="0"/>
              </a:defRPr>
            </a:lvl1pPr>
            <a:lvl2pPr defTabSz="457200">
              <a:defRPr sz="3400" b="1">
                <a:solidFill>
                  <a:srgbClr val="003399"/>
                </a:solidFill>
                <a:latin typeface="Arial" panose="020B0604020202020204" pitchFamily="34" charset="0"/>
              </a:defRPr>
            </a:lvl2pPr>
            <a:lvl3pPr defTabSz="457200">
              <a:defRPr sz="3400" b="1">
                <a:solidFill>
                  <a:srgbClr val="003399"/>
                </a:solidFill>
                <a:latin typeface="Arial" panose="020B0604020202020204" pitchFamily="34" charset="0"/>
              </a:defRPr>
            </a:lvl3pPr>
            <a:lvl4pPr defTabSz="457200">
              <a:defRPr sz="3400" b="1">
                <a:solidFill>
                  <a:srgbClr val="003399"/>
                </a:solidFill>
                <a:latin typeface="Arial" panose="020B0604020202020204" pitchFamily="34" charset="0"/>
              </a:defRPr>
            </a:lvl4pPr>
            <a:lvl5pPr defTabSz="457200">
              <a:defRPr sz="3400" b="1">
                <a:solidFill>
                  <a:srgbClr val="003399"/>
                </a:solidFill>
                <a:latin typeface="Arial" panose="020B0604020202020204" pitchFamily="34" charset="0"/>
              </a:defRPr>
            </a:lvl5pPr>
            <a:lvl6pPr marL="2014538" indent="271463" defTabSz="457200" eaLnBrk="0" fontAlgn="base" hangingPunct="0">
              <a:spcBef>
                <a:spcPct val="0"/>
              </a:spcBef>
              <a:spcAft>
                <a:spcPct val="0"/>
              </a:spcAft>
              <a:defRPr sz="3400" b="1">
                <a:solidFill>
                  <a:srgbClr val="003399"/>
                </a:solidFill>
                <a:latin typeface="Arial" panose="020B0604020202020204" pitchFamily="34" charset="0"/>
              </a:defRPr>
            </a:lvl6pPr>
            <a:lvl7pPr marL="2471738" indent="271463" defTabSz="457200" eaLnBrk="0" fontAlgn="base" hangingPunct="0">
              <a:spcBef>
                <a:spcPct val="0"/>
              </a:spcBef>
              <a:spcAft>
                <a:spcPct val="0"/>
              </a:spcAft>
              <a:defRPr sz="3400" b="1">
                <a:solidFill>
                  <a:srgbClr val="003399"/>
                </a:solidFill>
                <a:latin typeface="Arial" panose="020B0604020202020204" pitchFamily="34" charset="0"/>
              </a:defRPr>
            </a:lvl7pPr>
            <a:lvl8pPr marL="2928938" indent="271463" defTabSz="457200" eaLnBrk="0" fontAlgn="base" hangingPunct="0">
              <a:spcBef>
                <a:spcPct val="0"/>
              </a:spcBef>
              <a:spcAft>
                <a:spcPct val="0"/>
              </a:spcAft>
              <a:defRPr sz="3400" b="1">
                <a:solidFill>
                  <a:srgbClr val="003399"/>
                </a:solidFill>
                <a:latin typeface="Arial" panose="020B0604020202020204" pitchFamily="34" charset="0"/>
              </a:defRPr>
            </a:lvl8pPr>
            <a:lvl9pPr marL="3386138" indent="271463" defTabSz="457200" eaLnBrk="0" fontAlgn="base" hangingPunct="0">
              <a:spcBef>
                <a:spcPct val="0"/>
              </a:spcBef>
              <a:spcAft>
                <a:spcPct val="0"/>
              </a:spcAft>
              <a:defRPr sz="3400" b="1">
                <a:solidFill>
                  <a:srgbClr val="003399"/>
                </a:solidFill>
                <a:latin typeface="Arial" panose="020B0604020202020204" pitchFamily="34" charset="0"/>
              </a:defRPr>
            </a:lvl9pPr>
          </a:lstStyle>
          <a:p>
            <a:pPr eaLnBrk="1" hangingPunct="1"/>
            <a:fld id="{59EB119E-89DA-4E30-A5D1-592BDBD42165}" type="slidenum">
              <a:rPr lang="en-US" altLang="en-US" sz="1200" b="0" smtClean="0">
                <a:solidFill>
                  <a:srgbClr val="000000"/>
                </a:solidFill>
                <a:latin typeface="Calibri" panose="020F0502020204030204" pitchFamily="34" charset="0"/>
              </a:rPr>
              <a:pPr eaLnBrk="1" hangingPunct="1"/>
              <a:t>21</a:t>
            </a:fld>
            <a:endParaRPr lang="en-US" altLang="en-US" sz="1200" b="0">
              <a:solidFill>
                <a:srgbClr val="000000"/>
              </a:solidFill>
              <a:latin typeface="Calibri" panose="020F0502020204030204" pitchFamily="34" charset="0"/>
            </a:endParaRPr>
          </a:p>
        </p:txBody>
      </p:sp>
    </p:spTree>
    <p:extLst>
      <p:ext uri="{BB962C8B-B14F-4D97-AF65-F5344CB8AC3E}">
        <p14:creationId xmlns:p14="http://schemas.microsoft.com/office/powerpoint/2010/main" val="1162938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Clark</a:t>
            </a:r>
          </a:p>
          <a:p>
            <a:endParaRPr lang="en-US" dirty="0"/>
          </a:p>
        </p:txBody>
      </p:sp>
      <p:sp>
        <p:nvSpPr>
          <p:cNvPr id="4" name="Slide Number Placeholder 3"/>
          <p:cNvSpPr>
            <a:spLocks noGrp="1"/>
          </p:cNvSpPr>
          <p:nvPr>
            <p:ph type="sldNum" sz="quarter" idx="10"/>
          </p:nvPr>
        </p:nvSpPr>
        <p:spPr/>
        <p:txBody>
          <a:bodyPr/>
          <a:lstStyle/>
          <a:p>
            <a:fld id="{E7E9394D-51CF-4A03-AF24-EB968D46F02B}" type="slidenum">
              <a:rPr lang="en-US" smtClean="0"/>
              <a:t>22</a:t>
            </a:fld>
            <a:endParaRPr lang="en-US"/>
          </a:p>
        </p:txBody>
      </p:sp>
    </p:spTree>
    <p:extLst>
      <p:ext uri="{BB962C8B-B14F-4D97-AF65-F5344CB8AC3E}">
        <p14:creationId xmlns:p14="http://schemas.microsoft.com/office/powerpoint/2010/main" val="78646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E7E9394D-51CF-4A03-AF24-EB968D46F02B}" type="slidenum">
              <a:rPr lang="en-US" smtClean="0"/>
              <a:t>2</a:t>
            </a:fld>
            <a:endParaRPr lang="en-US"/>
          </a:p>
        </p:txBody>
      </p:sp>
    </p:spTree>
    <p:extLst>
      <p:ext uri="{BB962C8B-B14F-4D97-AF65-F5344CB8AC3E}">
        <p14:creationId xmlns:p14="http://schemas.microsoft.com/office/powerpoint/2010/main" val="3518388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r>
            <a:br>
              <a:rPr lang="en-US" dirty="0"/>
            </a:br>
            <a:r>
              <a:rPr lang="en-US" sz="1200" b="0" dirty="0"/>
              <a:t>Clark</a:t>
            </a:r>
          </a:p>
          <a:p>
            <a:endParaRPr lang="en-US" dirty="0"/>
          </a:p>
        </p:txBody>
      </p:sp>
      <p:sp>
        <p:nvSpPr>
          <p:cNvPr id="4" name="Slide Number Placeholder 3"/>
          <p:cNvSpPr>
            <a:spLocks noGrp="1"/>
          </p:cNvSpPr>
          <p:nvPr>
            <p:ph type="sldNum" sz="quarter" idx="5"/>
          </p:nvPr>
        </p:nvSpPr>
        <p:spPr/>
        <p:txBody>
          <a:bodyPr/>
          <a:lstStyle/>
          <a:p>
            <a:fld id="{E7E9394D-51CF-4A03-AF24-EB968D46F02B}" type="slidenum">
              <a:rPr lang="en-US" smtClean="0"/>
              <a:t>23</a:t>
            </a:fld>
            <a:endParaRPr lang="en-US"/>
          </a:p>
        </p:txBody>
      </p:sp>
    </p:spTree>
    <p:extLst>
      <p:ext uri="{BB962C8B-B14F-4D97-AF65-F5344CB8AC3E}">
        <p14:creationId xmlns:p14="http://schemas.microsoft.com/office/powerpoint/2010/main" val="3200450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Clark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approach encourages the direct consideration of these factors by policy makers in planning for HHR and, more broadly, health systems something which has not been common to date. Secondly, it provides planners with flexibility in the policy scenarios they can consider. Specified levels of service can be included to simulate the impacts of potential policy changes (e.g. removing user fees or increasing recommended screening frequency), or to accommodate service target-based approaches.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E7E9394D-51CF-4A03-AF24-EB968D46F02B}" type="slidenum">
              <a:rPr lang="en-US" smtClean="0"/>
              <a:t>24</a:t>
            </a:fld>
            <a:endParaRPr lang="en-US"/>
          </a:p>
        </p:txBody>
      </p:sp>
    </p:spTree>
    <p:extLst>
      <p:ext uri="{BB962C8B-B14F-4D97-AF65-F5344CB8AC3E}">
        <p14:creationId xmlns:p14="http://schemas.microsoft.com/office/powerpoint/2010/main" val="3655263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E7E9394D-51CF-4A03-AF24-EB968D46F02B}" type="slidenum">
              <a:rPr lang="en-US" smtClean="0"/>
              <a:t>3</a:t>
            </a:fld>
            <a:endParaRPr lang="en-US"/>
          </a:p>
        </p:txBody>
      </p:sp>
    </p:spTree>
    <p:extLst>
      <p:ext uri="{BB962C8B-B14F-4D97-AF65-F5344CB8AC3E}">
        <p14:creationId xmlns:p14="http://schemas.microsoft.com/office/powerpoint/2010/main" val="322554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a:t>
            </a:r>
          </a:p>
        </p:txBody>
      </p:sp>
      <p:sp>
        <p:nvSpPr>
          <p:cNvPr id="4" name="Slide Number Placeholder 3"/>
          <p:cNvSpPr>
            <a:spLocks noGrp="1"/>
          </p:cNvSpPr>
          <p:nvPr>
            <p:ph type="sldNum" sz="quarter" idx="10"/>
          </p:nvPr>
        </p:nvSpPr>
        <p:spPr/>
        <p:txBody>
          <a:bodyPr/>
          <a:lstStyle/>
          <a:p>
            <a:fld id="{E7E9394D-51CF-4A03-AF24-EB968D46F02B}" type="slidenum">
              <a:rPr lang="en-US" smtClean="0"/>
              <a:t>4</a:t>
            </a:fld>
            <a:endParaRPr lang="en-US"/>
          </a:p>
        </p:txBody>
      </p:sp>
    </p:spTree>
    <p:extLst>
      <p:ext uri="{BB962C8B-B14F-4D97-AF65-F5344CB8AC3E}">
        <p14:creationId xmlns:p14="http://schemas.microsoft.com/office/powerpoint/2010/main" val="242849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Clark</a:t>
            </a:r>
          </a:p>
          <a:p>
            <a:r>
              <a:rPr lang="en-US" dirty="0"/>
              <a:t>Census bureau: </a:t>
            </a:r>
            <a:r>
              <a:rPr lang="en-US" sz="1200" dirty="0"/>
              <a:t>Idaho and Nevada are currently tied for fastest</a:t>
            </a:r>
            <a:endParaRPr lang="en-US" dirty="0"/>
          </a:p>
        </p:txBody>
      </p:sp>
      <p:sp>
        <p:nvSpPr>
          <p:cNvPr id="4" name="Slide Number Placeholder 3"/>
          <p:cNvSpPr>
            <a:spLocks noGrp="1"/>
          </p:cNvSpPr>
          <p:nvPr>
            <p:ph type="sldNum" sz="quarter" idx="10"/>
          </p:nvPr>
        </p:nvSpPr>
        <p:spPr/>
        <p:txBody>
          <a:bodyPr/>
          <a:lstStyle/>
          <a:p>
            <a:fld id="{1B2E7A35-4339-7846-A8C5-B46250553D09}" type="slidenum">
              <a:rPr lang="en-US" smtClean="0"/>
              <a:t>5</a:t>
            </a:fld>
            <a:endParaRPr lang="en-US"/>
          </a:p>
        </p:txBody>
      </p:sp>
    </p:spTree>
    <p:extLst>
      <p:ext uri="{BB962C8B-B14F-4D97-AF65-F5344CB8AC3E}">
        <p14:creationId xmlns:p14="http://schemas.microsoft.com/office/powerpoint/2010/main" val="240423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 </a:t>
            </a:r>
          </a:p>
        </p:txBody>
      </p:sp>
      <p:sp>
        <p:nvSpPr>
          <p:cNvPr id="4" name="Slide Number Placeholder 3"/>
          <p:cNvSpPr>
            <a:spLocks noGrp="1"/>
          </p:cNvSpPr>
          <p:nvPr>
            <p:ph type="sldNum" sz="quarter" idx="10"/>
          </p:nvPr>
        </p:nvSpPr>
        <p:spPr/>
        <p:txBody>
          <a:bodyPr/>
          <a:lstStyle/>
          <a:p>
            <a:fld id="{E7E9394D-51CF-4A03-AF24-EB968D46F02B}" type="slidenum">
              <a:rPr lang="en-US" smtClean="0"/>
              <a:t>6</a:t>
            </a:fld>
            <a:endParaRPr lang="en-US"/>
          </a:p>
        </p:txBody>
      </p:sp>
    </p:spTree>
    <p:extLst>
      <p:ext uri="{BB962C8B-B14F-4D97-AF65-F5344CB8AC3E}">
        <p14:creationId xmlns:p14="http://schemas.microsoft.com/office/powerpoint/2010/main" val="2482845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Clark</a:t>
            </a:r>
          </a:p>
          <a:p>
            <a:r>
              <a:rPr lang="en-US" dirty="0"/>
              <a:t>The “Gold Standard” reference</a:t>
            </a:r>
            <a:r>
              <a:rPr lang="en-US" baseline="0" dirty="0"/>
              <a:t> point has been historic ratios of provider to population. </a:t>
            </a:r>
            <a:endParaRPr lang="en-US" dirty="0"/>
          </a:p>
        </p:txBody>
      </p:sp>
      <p:sp>
        <p:nvSpPr>
          <p:cNvPr id="4" name="Slide Number Placeholder 3"/>
          <p:cNvSpPr>
            <a:spLocks noGrp="1"/>
          </p:cNvSpPr>
          <p:nvPr>
            <p:ph type="sldNum" sz="quarter" idx="10"/>
          </p:nvPr>
        </p:nvSpPr>
        <p:spPr/>
        <p:txBody>
          <a:bodyPr/>
          <a:lstStyle/>
          <a:p>
            <a:fld id="{1B2E7A35-4339-7846-A8C5-B46250553D09}" type="slidenum">
              <a:rPr lang="en-US" smtClean="0"/>
              <a:t>7</a:t>
            </a:fld>
            <a:endParaRPr lang="en-US"/>
          </a:p>
        </p:txBody>
      </p:sp>
    </p:spTree>
    <p:extLst>
      <p:ext uri="{BB962C8B-B14F-4D97-AF65-F5344CB8AC3E}">
        <p14:creationId xmlns:p14="http://schemas.microsoft.com/office/powerpoint/2010/main" val="31149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Mike</a:t>
            </a:r>
          </a:p>
          <a:p>
            <a:pPr rtl="0"/>
            <a:r>
              <a:rPr lang="en-US" sz="1200" b="0" i="0" u="none" strike="noStrike" kern="1200" dirty="0">
                <a:solidFill>
                  <a:schemeClr val="tx1"/>
                </a:solidFill>
                <a:effectLst/>
                <a:latin typeface="+mn-lt"/>
                <a:ea typeface="+mn-ea"/>
                <a:cs typeface="+mn-cs"/>
              </a:rPr>
              <a:t>Cant use just demand- demand-based approaches will perpetuate any existing inefficiencies and inequalities in access to care and lack capacity to plan – let alone respond to – changes in the levels and distribution of health and risks to health within the population.</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E7E9394D-51CF-4A03-AF24-EB968D46F02B}" type="slidenum">
              <a:rPr lang="en-US" smtClean="0"/>
              <a:t>8</a:t>
            </a:fld>
            <a:endParaRPr lang="en-US"/>
          </a:p>
        </p:txBody>
      </p:sp>
    </p:spTree>
    <p:extLst>
      <p:ext uri="{BB962C8B-B14F-4D97-AF65-F5344CB8AC3E}">
        <p14:creationId xmlns:p14="http://schemas.microsoft.com/office/powerpoint/2010/main" val="287024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9394D-51CF-4A03-AF24-EB968D46F02B}" type="slidenum">
              <a:rPr lang="en-US" smtClean="0"/>
              <a:t>9</a:t>
            </a:fld>
            <a:endParaRPr lang="en-US"/>
          </a:p>
        </p:txBody>
      </p:sp>
    </p:spTree>
    <p:extLst>
      <p:ext uri="{BB962C8B-B14F-4D97-AF65-F5344CB8AC3E}">
        <p14:creationId xmlns:p14="http://schemas.microsoft.com/office/powerpoint/2010/main" val="652071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2CBE46-D3DA-4D4D-B717-C5AA3098486E}"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EBB47-C3E0-4215-8682-462AE8857AF9}" type="slidenum">
              <a:rPr lang="en-US" smtClean="0"/>
              <a:t>‹#›</a:t>
            </a:fld>
            <a:endParaRPr lang="en-US"/>
          </a:p>
        </p:txBody>
      </p:sp>
    </p:spTree>
    <p:extLst>
      <p:ext uri="{BB962C8B-B14F-4D97-AF65-F5344CB8AC3E}">
        <p14:creationId xmlns:p14="http://schemas.microsoft.com/office/powerpoint/2010/main" val="328627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2CBE46-D3DA-4D4D-B717-C5AA3098486E}"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EBB47-C3E0-4215-8682-462AE8857AF9}" type="slidenum">
              <a:rPr lang="en-US" smtClean="0"/>
              <a:t>‹#›</a:t>
            </a:fld>
            <a:endParaRPr lang="en-US"/>
          </a:p>
        </p:txBody>
      </p:sp>
    </p:spTree>
    <p:extLst>
      <p:ext uri="{BB962C8B-B14F-4D97-AF65-F5344CB8AC3E}">
        <p14:creationId xmlns:p14="http://schemas.microsoft.com/office/powerpoint/2010/main" val="1311263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2CBE46-D3DA-4D4D-B717-C5AA3098486E}"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EBB47-C3E0-4215-8682-462AE8857AF9}" type="slidenum">
              <a:rPr lang="en-US" smtClean="0"/>
              <a:t>‹#›</a:t>
            </a:fld>
            <a:endParaRPr lang="en-US"/>
          </a:p>
        </p:txBody>
      </p:sp>
    </p:spTree>
    <p:extLst>
      <p:ext uri="{BB962C8B-B14F-4D97-AF65-F5344CB8AC3E}">
        <p14:creationId xmlns:p14="http://schemas.microsoft.com/office/powerpoint/2010/main" val="4196806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text (two columns), half-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latin typeface="IBM Plex Sans"/>
              </a:rPr>
              <a:pPr/>
              <a:t>‹#›</a:t>
            </a:fld>
            <a:endParaRPr lang="en-US" dirty="0">
              <a:solidFill>
                <a:srgbClr val="000000"/>
              </a:solidFill>
              <a:latin typeface="IBM Plex Sans"/>
            </a:endParaRPr>
          </a:p>
        </p:txBody>
      </p:sp>
      <p:sp>
        <p:nvSpPr>
          <p:cNvPr id="4" name="Footer Placeholder 3"/>
          <p:cNvSpPr>
            <a:spLocks noGrp="1"/>
          </p:cNvSpPr>
          <p:nvPr>
            <p:ph type="ftr" sz="quarter" idx="11"/>
          </p:nvPr>
        </p:nvSpPr>
        <p:spPr/>
        <p:txBody>
          <a:bodyPr/>
          <a:lstStyle/>
          <a:p>
            <a:r>
              <a:rPr lang="de-DE" dirty="0">
                <a:solidFill>
                  <a:srgbClr val="000000"/>
                </a:solidFill>
              </a:rPr>
              <a:t>IBM Health Corps / © 2018 IBM Corporation</a:t>
            </a:r>
            <a:endParaRPr lang="en-US" dirty="0">
              <a:solidFill>
                <a:srgbClr val="000000"/>
              </a:solidFill>
              <a:latin typeface="IBM Plex Sans"/>
            </a:endParaRPr>
          </a:p>
        </p:txBody>
      </p:sp>
      <p:sp>
        <p:nvSpPr>
          <p:cNvPr id="10" name="Text Placeholder 6"/>
          <p:cNvSpPr>
            <a:spLocks noGrp="1"/>
          </p:cNvSpPr>
          <p:nvPr>
            <p:ph type="body" sz="quarter" idx="17"/>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1" name="Text Placeholder 9"/>
          <p:cNvSpPr>
            <a:spLocks noGrp="1"/>
          </p:cNvSpPr>
          <p:nvPr>
            <p:ph type="body" sz="quarter" idx="12"/>
          </p:nvPr>
        </p:nvSpPr>
        <p:spPr>
          <a:xfrm>
            <a:off x="304800" y="511503"/>
            <a:ext cx="5679089"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2457736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xes (1 large, 4 small)">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6096000" y="3426883"/>
            <a:ext cx="3048000" cy="1763560"/>
          </a:xfrm>
          <a:prstGeom prst="rect">
            <a:avLst/>
          </a:prstGeo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0" y="-1"/>
            <a:ext cx="12192000" cy="1283428"/>
          </a:xfrm>
          <a:prstGeom prst="rect">
            <a:avLst/>
          </a:prstGeom>
          <a:solidFill>
            <a:schemeClr val="tx1"/>
          </a:solidFill>
        </p:spPr>
        <p:txBody>
          <a:bodyPr lIns="182880" tIns="164592" rIns="228600" bIns="228600"/>
          <a:lstStyle>
            <a:lvl1pPr>
              <a:defRPr sz="6400"/>
            </a:lvl1pPr>
          </a:lstStyle>
          <a:p>
            <a:r>
              <a:rPr lang="en-US"/>
              <a:t>Click to edit Master title style</a:t>
            </a:r>
            <a:endParaRPr lang="en-US" dirty="0"/>
          </a:p>
        </p:txBody>
      </p:sp>
      <p:sp>
        <p:nvSpPr>
          <p:cNvPr id="11" name="Content Placeholder 10"/>
          <p:cNvSpPr>
            <a:spLocks noGrp="1"/>
          </p:cNvSpPr>
          <p:nvPr>
            <p:ph sz="quarter" idx="18"/>
          </p:nvPr>
        </p:nvSpPr>
        <p:spPr>
          <a:xfrm>
            <a:off x="9144000" y="3426883"/>
            <a:ext cx="3048000" cy="1763560"/>
          </a:xfrm>
          <a:prstGeom prst="rect">
            <a:avLst/>
          </a:prstGeom>
          <a:solidFill>
            <a:srgbClr val="6BA5FF"/>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4" name="Content Placeholder 13"/>
          <p:cNvSpPr>
            <a:spLocks noGrp="1"/>
          </p:cNvSpPr>
          <p:nvPr>
            <p:ph sz="quarter" idx="19"/>
          </p:nvPr>
        </p:nvSpPr>
        <p:spPr>
          <a:xfrm>
            <a:off x="3048001" y="3426883"/>
            <a:ext cx="3048000" cy="1763560"/>
          </a:xfrm>
          <a:prstGeom prst="rect">
            <a:avLst/>
          </a:prstGeom>
          <a:solidFill>
            <a:srgbClr val="054ADA"/>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7" name="Content Placeholder 6"/>
          <p:cNvSpPr>
            <a:spLocks noGrp="1"/>
          </p:cNvSpPr>
          <p:nvPr>
            <p:ph sz="quarter" idx="20"/>
          </p:nvPr>
        </p:nvSpPr>
        <p:spPr>
          <a:xfrm>
            <a:off x="0" y="3426883"/>
            <a:ext cx="3048000" cy="1763560"/>
          </a:xfrm>
          <a:prstGeom prst="rect">
            <a:avLst/>
          </a:prstGeom>
          <a:solidFill>
            <a:srgbClr val="031973"/>
          </a:solidFill>
        </p:spPr>
        <p:txBody>
          <a:bodyPr lIns="219456" tIns="201168" rIns="228600" bIns="228600"/>
          <a:lstStyle>
            <a:lvl1pPr>
              <a:defRPr>
                <a:solidFill>
                  <a:schemeClr val="bg1"/>
                </a:solidFill>
              </a:defRPr>
            </a:lvl1pPr>
          </a:lstStyle>
          <a:p>
            <a:pPr lvl="0"/>
            <a:r>
              <a:rPr lang="en-US"/>
              <a:t>Click to edit Master text styles</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48979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6096000" y="0"/>
            <a:ext cx="6096000" cy="886397"/>
          </a:xfrm>
          <a:prstGeom prst="rect">
            <a:avLst/>
          </a:prstGeom>
        </p:spPr>
        <p:txBody>
          <a:bodyPr/>
          <a:lstStyle/>
          <a:p>
            <a:r>
              <a:rPr lang="en-US" dirty="0"/>
              <a:t>Drag picture to placeholder or click icon to add</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latin typeface="IBM Plex Sans"/>
              </a:rPr>
              <a:pPr/>
              <a:t>‹#›</a:t>
            </a:fld>
            <a:endParaRPr lang="en-US" dirty="0">
              <a:solidFill>
                <a:srgbClr val="000000"/>
              </a:solidFill>
              <a:latin typeface="IBM Plex Sans"/>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7" name="Text Placeholder 6"/>
          <p:cNvSpPr>
            <a:spLocks noGrp="1"/>
          </p:cNvSpPr>
          <p:nvPr>
            <p:ph type="body" sz="quarter" idx="14"/>
          </p:nvPr>
        </p:nvSpPr>
        <p:spPr>
          <a:xfrm>
            <a:off x="304800" y="1463039"/>
            <a:ext cx="5679089" cy="1435971"/>
          </a:xfrm>
          <a:prstGeom prst="rect">
            <a:avLst/>
          </a:prstGeom>
        </p:spPr>
        <p:txBody>
          <a:bodyPr lIns="0" tIns="0" rIns="0" bIns="0"/>
          <a:lstStyle>
            <a:lvl1pPr>
              <a:spcBef>
                <a:spcPts val="1467"/>
              </a:spcBef>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p:cNvSpPr>
            <a:spLocks noGrp="1"/>
          </p:cNvSpPr>
          <p:nvPr>
            <p:ph type="body" sz="quarter" idx="17"/>
          </p:nvPr>
        </p:nvSpPr>
        <p:spPr>
          <a:xfrm>
            <a:off x="304801" y="265737"/>
            <a:ext cx="5679089" cy="203197"/>
          </a:xfrm>
          <a:prstGeom prst="rect">
            <a:avLst/>
          </a:prstGeom>
        </p:spPr>
        <p:txBody>
          <a:bodyPr lIns="0" tIns="0" rIns="0" bIns="0"/>
          <a:lstStyle>
            <a:lvl1pPr>
              <a:defRPr sz="1467"/>
            </a:lvl1pPr>
          </a:lstStyle>
          <a:p>
            <a:pPr lvl="0"/>
            <a:r>
              <a:rPr lang="en-US" dirty="0"/>
              <a:t>Click to edit</a:t>
            </a:r>
          </a:p>
        </p:txBody>
      </p:sp>
      <p:sp>
        <p:nvSpPr>
          <p:cNvPr id="11" name="Text Placeholder 9"/>
          <p:cNvSpPr>
            <a:spLocks noGrp="1"/>
          </p:cNvSpPr>
          <p:nvPr>
            <p:ph type="body" sz="quarter" idx="12"/>
          </p:nvPr>
        </p:nvSpPr>
        <p:spPr>
          <a:xfrm>
            <a:off x="304800" y="511503"/>
            <a:ext cx="5679089" cy="443198"/>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3687011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black box) over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701800"/>
            <a:ext cx="12192000" cy="627864"/>
          </a:xfrm>
          <a:prstGeom prst="rect">
            <a:avLst/>
          </a:prstGeo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0" y="0"/>
            <a:ext cx="12192000" cy="1098762"/>
          </a:xfrm>
          <a:prstGeom prst="rect">
            <a:avLst/>
          </a:prstGeom>
          <a:solidFill>
            <a:schemeClr val="tx1"/>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800494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text (two 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latin typeface="IBM Plex Sans"/>
              </a:rPr>
              <a:pPr/>
              <a:t>‹#›</a:t>
            </a:fld>
            <a:endParaRPr lang="en-US" dirty="0">
              <a:solidFill>
                <a:srgbClr val="000000"/>
              </a:solidFill>
              <a:latin typeface="IBM Plex Sans"/>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8" name="Text Placeholder 7"/>
          <p:cNvSpPr>
            <a:spLocks noGrp="1"/>
          </p:cNvSpPr>
          <p:nvPr>
            <p:ph type="body" sz="quarter" idx="12"/>
          </p:nvPr>
        </p:nvSpPr>
        <p:spPr>
          <a:xfrm>
            <a:off x="304800" y="1499617"/>
            <a:ext cx="5486400" cy="1951368"/>
          </a:xfrm>
          <a:prstGeom prst="rect">
            <a:avLst/>
          </a:prstGeom>
        </p:spPr>
        <p:txBody>
          <a:bodyPr lIns="0" tIns="0" rIns="0" bIns="0"/>
          <a:lstStyle>
            <a:lvl1pPr>
              <a:spcBef>
                <a:spcPts val="0"/>
              </a:spcBef>
              <a:defRPr sz="1867"/>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6400800" y="1499617"/>
            <a:ext cx="5486400" cy="1951368"/>
          </a:xfrm>
          <a:prstGeom prst="rect">
            <a:avLst/>
          </a:prstGeom>
        </p:spPr>
        <p:txBody>
          <a:bodyPr lIns="0" tIns="0" rIns="0" bIns="0"/>
          <a:lstStyle>
            <a:lvl1pPr>
              <a:spcBef>
                <a:spcPts val="0"/>
              </a:spcBef>
              <a:defRPr sz="1867"/>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4"/>
          </p:nvPr>
        </p:nvSpPr>
        <p:spPr>
          <a:xfrm>
            <a:off x="304800" y="265737"/>
            <a:ext cx="8586952" cy="203197"/>
          </a:xfrm>
          <a:prstGeom prst="rect">
            <a:avLst/>
          </a:prstGeom>
        </p:spPr>
        <p:txBody>
          <a:bodyPr lIns="0" tIns="0" rIns="0" bIns="0"/>
          <a:lstStyle>
            <a:lvl1pPr>
              <a:defRPr sz="1467"/>
            </a:lvl1pPr>
          </a:lstStyle>
          <a:p>
            <a:pPr lvl="0"/>
            <a:r>
              <a:rPr lang="en-US" dirty="0"/>
              <a:t>Click to edit</a:t>
            </a:r>
          </a:p>
        </p:txBody>
      </p:sp>
      <p:sp>
        <p:nvSpPr>
          <p:cNvPr id="9" name="Text Placeholder 9"/>
          <p:cNvSpPr>
            <a:spLocks noGrp="1"/>
          </p:cNvSpPr>
          <p:nvPr>
            <p:ph type="body" sz="quarter" idx="15"/>
          </p:nvPr>
        </p:nvSpPr>
        <p:spPr>
          <a:xfrm>
            <a:off x="304800" y="511503"/>
            <a:ext cx="8586952" cy="443198"/>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261937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04800" y="6437376"/>
            <a:ext cx="8534400" cy="182880"/>
          </a:xfrm>
        </p:spPr>
        <p:txBody>
          <a:bodyPr/>
          <a:lstStyle>
            <a:lvl1pPr>
              <a:defRPr>
                <a:solidFill>
                  <a:schemeClr val="tx1"/>
                </a:solidFill>
              </a:defRPr>
            </a:lvl1pPr>
          </a:lstStyle>
          <a:p>
            <a:r>
              <a:rPr lang="en-US" dirty="0">
                <a:solidFill>
                  <a:srgbClr val="000000"/>
                </a:solidFill>
              </a:rPr>
              <a:t>IBM Health Corps / © 2018 IBM Corporation</a:t>
            </a:r>
          </a:p>
        </p:txBody>
      </p:sp>
      <p:pic>
        <p:nvPicPr>
          <p:cNvPr id="8" name="Picture 7" descr="ibm_gr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91749" y="6273780"/>
            <a:ext cx="695452" cy="281961"/>
          </a:xfrm>
          <a:prstGeom prst="rect">
            <a:avLst/>
          </a:prstGeom>
        </p:spPr>
      </p:pic>
      <p:sp>
        <p:nvSpPr>
          <p:cNvPr id="7" name="Text Placeholder 6"/>
          <p:cNvSpPr>
            <a:spLocks noGrp="1"/>
          </p:cNvSpPr>
          <p:nvPr>
            <p:ph type="body" sz="quarter" idx="11"/>
          </p:nvPr>
        </p:nvSpPr>
        <p:spPr>
          <a:xfrm>
            <a:off x="304800" y="265737"/>
            <a:ext cx="8586952" cy="245767"/>
          </a:xfrm>
          <a:prstGeom prst="rect">
            <a:avLst/>
          </a:prstGeom>
        </p:spPr>
        <p:txBody>
          <a:bodyPr lIns="0" tIns="0" rIns="0" bIns="0"/>
          <a:lstStyle>
            <a:lvl1pPr>
              <a:defRPr sz="1467"/>
            </a:lvl1pPr>
          </a:lstStyle>
          <a:p>
            <a:pPr lvl="0"/>
            <a:r>
              <a:rPr lang="en-US" dirty="0"/>
              <a:t>Click to edit</a:t>
            </a:r>
          </a:p>
        </p:txBody>
      </p:sp>
      <p:sp>
        <p:nvSpPr>
          <p:cNvPr id="10" name="Text Placeholder 9"/>
          <p:cNvSpPr>
            <a:spLocks noGrp="1"/>
          </p:cNvSpPr>
          <p:nvPr>
            <p:ph type="body" sz="quarter" idx="12"/>
          </p:nvPr>
        </p:nvSpPr>
        <p:spPr>
          <a:xfrm>
            <a:off x="304800" y="511503"/>
            <a:ext cx="8586952"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48747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text (two columns), half-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dirty="0">
                <a:solidFill>
                  <a:srgbClr val="000000"/>
                </a:solidFill>
              </a:rPr>
              <a:t>IBM Health Corps / © 2018 IBM Corporation</a:t>
            </a:r>
            <a:endParaRPr lang="en-US" dirty="0">
              <a:solidFill>
                <a:srgbClr val="000000"/>
              </a:solidFill>
            </a:endParaRPr>
          </a:p>
        </p:txBody>
      </p:sp>
      <p:sp>
        <p:nvSpPr>
          <p:cNvPr id="10" name="Text Placeholder 6"/>
          <p:cNvSpPr>
            <a:spLocks noGrp="1"/>
          </p:cNvSpPr>
          <p:nvPr>
            <p:ph type="body" sz="quarter" idx="17"/>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1" name="Text Placeholder 9"/>
          <p:cNvSpPr>
            <a:spLocks noGrp="1"/>
          </p:cNvSpPr>
          <p:nvPr>
            <p:ph type="body" sz="quarter" idx="12"/>
          </p:nvPr>
        </p:nvSpPr>
        <p:spPr>
          <a:xfrm>
            <a:off x="304800" y="511503"/>
            <a:ext cx="5679089"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848391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6096000" y="0"/>
            <a:ext cx="6096000" cy="6858000"/>
          </a:xfrm>
          <a:prstGeom prst="rect">
            <a:avLst/>
          </a:prstGeom>
        </p:spPr>
        <p:txBody>
          <a:bodyPr/>
          <a:lstStyle/>
          <a:p>
            <a:r>
              <a:rPr lang="en-US" dirty="0"/>
              <a:t>Drag picture to placeholder or click icon to add</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7" name="Text Placeholder 6"/>
          <p:cNvSpPr>
            <a:spLocks noGrp="1"/>
          </p:cNvSpPr>
          <p:nvPr>
            <p:ph type="body" sz="quarter" idx="14"/>
          </p:nvPr>
        </p:nvSpPr>
        <p:spPr>
          <a:xfrm>
            <a:off x="304800" y="1463039"/>
            <a:ext cx="5679089" cy="4781127"/>
          </a:xfrm>
          <a:prstGeom prst="rect">
            <a:avLst/>
          </a:prstGeom>
        </p:spPr>
        <p:txBody>
          <a:bodyPr lIns="0" tIns="0" rIns="0" bIns="0"/>
          <a:lstStyle>
            <a:lvl1pPr>
              <a:spcBef>
                <a:spcPts val="1467"/>
              </a:spcBef>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p:cNvSpPr>
            <a:spLocks noGrp="1"/>
          </p:cNvSpPr>
          <p:nvPr>
            <p:ph type="body" sz="quarter" idx="17"/>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1" name="Text Placeholder 9"/>
          <p:cNvSpPr>
            <a:spLocks noGrp="1"/>
          </p:cNvSpPr>
          <p:nvPr>
            <p:ph type="body" sz="quarter" idx="12"/>
          </p:nvPr>
        </p:nvSpPr>
        <p:spPr>
          <a:xfrm>
            <a:off x="304800" y="511503"/>
            <a:ext cx="5679089"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51362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2CBE46-D3DA-4D4D-B717-C5AA3098486E}"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EBB47-C3E0-4215-8682-462AE8857AF9}" type="slidenum">
              <a:rPr lang="en-US" smtClean="0"/>
              <a:t>‹#›</a:t>
            </a:fld>
            <a:endParaRPr lang="en-US"/>
          </a:p>
        </p:txBody>
      </p:sp>
    </p:spTree>
    <p:extLst>
      <p:ext uri="{BB962C8B-B14F-4D97-AF65-F5344CB8AC3E}">
        <p14:creationId xmlns:p14="http://schemas.microsoft.com/office/powerpoint/2010/main" val="2707049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text (two 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8" name="Text Placeholder 7"/>
          <p:cNvSpPr>
            <a:spLocks noGrp="1"/>
          </p:cNvSpPr>
          <p:nvPr>
            <p:ph type="body" sz="quarter" idx="12"/>
          </p:nvPr>
        </p:nvSpPr>
        <p:spPr>
          <a:xfrm>
            <a:off x="304800" y="1499617"/>
            <a:ext cx="5486400" cy="4781127"/>
          </a:xfrm>
          <a:prstGeom prst="rect">
            <a:avLst/>
          </a:prstGeom>
        </p:spPr>
        <p:txBody>
          <a:bodyPr lIns="0" tIns="0" rIns="0" bIns="0"/>
          <a:lstStyle>
            <a:lvl1pPr>
              <a:spcBef>
                <a:spcPts val="0"/>
              </a:spcBef>
              <a:defRPr sz="1867"/>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6400800" y="1499617"/>
            <a:ext cx="5486400" cy="4781127"/>
          </a:xfrm>
          <a:prstGeom prst="rect">
            <a:avLst/>
          </a:prstGeom>
        </p:spPr>
        <p:txBody>
          <a:bodyPr lIns="0" tIns="0" rIns="0" bIns="0"/>
          <a:lstStyle>
            <a:lvl1pPr>
              <a:spcBef>
                <a:spcPts val="0"/>
              </a:spcBef>
              <a:defRPr sz="1867"/>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4"/>
          </p:nvPr>
        </p:nvSpPr>
        <p:spPr>
          <a:xfrm>
            <a:off x="304800" y="265737"/>
            <a:ext cx="8586952" cy="245767"/>
          </a:xfrm>
          <a:prstGeom prst="rect">
            <a:avLst/>
          </a:prstGeom>
        </p:spPr>
        <p:txBody>
          <a:bodyPr lIns="0" tIns="0" rIns="0" bIns="0"/>
          <a:lstStyle>
            <a:lvl1pPr>
              <a:defRPr sz="1467"/>
            </a:lvl1pPr>
          </a:lstStyle>
          <a:p>
            <a:pPr lvl="0"/>
            <a:r>
              <a:rPr lang="en-US" dirty="0"/>
              <a:t>Click to edit</a:t>
            </a:r>
          </a:p>
        </p:txBody>
      </p:sp>
      <p:sp>
        <p:nvSpPr>
          <p:cNvPr id="9" name="Text Placeholder 9"/>
          <p:cNvSpPr>
            <a:spLocks noGrp="1"/>
          </p:cNvSpPr>
          <p:nvPr>
            <p:ph type="body" sz="quarter" idx="15"/>
          </p:nvPr>
        </p:nvSpPr>
        <p:spPr>
          <a:xfrm>
            <a:off x="304800" y="511503"/>
            <a:ext cx="8586952"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3542859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Content Placeholder 5"/>
          <p:cNvSpPr>
            <a:spLocks noGrp="1"/>
          </p:cNvSpPr>
          <p:nvPr>
            <p:ph sz="quarter" idx="12"/>
          </p:nvPr>
        </p:nvSpPr>
        <p:spPr>
          <a:xfrm>
            <a:off x="304800" y="1488865"/>
            <a:ext cx="5486400" cy="4755303"/>
          </a:xfrm>
          <a:prstGeom prst="rect">
            <a:avLst/>
          </a:prstGeom>
        </p:spPr>
        <p:txBody>
          <a:bodyPr lIns="0" tIns="0" rIns="0" bIns="0"/>
          <a:lstStyle>
            <a:lvl1pPr>
              <a:defRPr sz="3200"/>
            </a:lvl1pPr>
          </a:lstStyle>
          <a:p>
            <a:pPr lvl="0"/>
            <a:r>
              <a:rPr lang="en-US" dirty="0"/>
              <a:t>Click to edit Master text styles</a:t>
            </a:r>
          </a:p>
        </p:txBody>
      </p:sp>
      <p:sp>
        <p:nvSpPr>
          <p:cNvPr id="8" name="Content Placeholder 7"/>
          <p:cNvSpPr>
            <a:spLocks noGrp="1"/>
          </p:cNvSpPr>
          <p:nvPr>
            <p:ph sz="quarter" idx="13"/>
          </p:nvPr>
        </p:nvSpPr>
        <p:spPr>
          <a:xfrm>
            <a:off x="6400800" y="1488865"/>
            <a:ext cx="5486400" cy="4755303"/>
          </a:xfrm>
          <a:prstGeom prst="rect">
            <a:avLst/>
          </a:prstGeom>
        </p:spPr>
        <p:txBody>
          <a:bodyPr lIns="0" tIns="0" rIns="0" bIns="0"/>
          <a:lstStyle>
            <a:lvl1pPr>
              <a:defRPr sz="1867"/>
            </a:lvl1pPr>
            <a:lvl2pPr>
              <a:defRPr sz="1867"/>
            </a:lvl2pPr>
            <a:lvl3pPr>
              <a:defRPr sz="1867"/>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p:nvPr>
        </p:nvSpPr>
        <p:spPr>
          <a:xfrm>
            <a:off x="304800" y="265737"/>
            <a:ext cx="8586952" cy="245767"/>
          </a:xfrm>
          <a:prstGeom prst="rect">
            <a:avLst/>
          </a:prstGeom>
        </p:spPr>
        <p:txBody>
          <a:bodyPr lIns="0" tIns="0" rIns="0" bIns="0"/>
          <a:lstStyle>
            <a:lvl1pPr>
              <a:defRPr sz="1467"/>
            </a:lvl1pPr>
          </a:lstStyle>
          <a:p>
            <a:pPr lvl="0"/>
            <a:r>
              <a:rPr lang="en-US" dirty="0"/>
              <a:t>Click to edit</a:t>
            </a:r>
          </a:p>
        </p:txBody>
      </p:sp>
      <p:sp>
        <p:nvSpPr>
          <p:cNvPr id="9" name="Text Placeholder 9"/>
          <p:cNvSpPr>
            <a:spLocks noGrp="1"/>
          </p:cNvSpPr>
          <p:nvPr>
            <p:ph type="body" sz="quarter" idx="15"/>
          </p:nvPr>
        </p:nvSpPr>
        <p:spPr>
          <a:xfrm>
            <a:off x="304800" y="511503"/>
            <a:ext cx="8586952"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3821803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304800" y="1463040"/>
            <a:ext cx="5486400" cy="4669536"/>
          </a:xfrm>
          <a:prstGeom prst="rect">
            <a:avLst/>
          </a:prstGeom>
        </p:spPr>
        <p:txBody>
          <a:bodyPr lIns="0" tIns="0" rIns="0" bIns="0"/>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Text Placeholder 5"/>
          <p:cNvSpPr>
            <a:spLocks noGrp="1"/>
          </p:cNvSpPr>
          <p:nvPr>
            <p:ph type="body" sz="quarter" idx="12"/>
          </p:nvPr>
        </p:nvSpPr>
        <p:spPr>
          <a:xfrm>
            <a:off x="6400800" y="1463041"/>
            <a:ext cx="2438400" cy="4668593"/>
          </a:xfrm>
          <a:prstGeom prst="rect">
            <a:avLst/>
          </a:prstGeom>
        </p:spPr>
        <p:txBody>
          <a:bodyPr lIns="0" tIns="0" rIns="0" bIns="0"/>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9448800" y="1463041"/>
            <a:ext cx="2438400" cy="4668593"/>
          </a:xfrm>
          <a:prstGeom prst="rect">
            <a:avLst/>
          </a:prstGeom>
        </p:spPr>
        <p:txBody>
          <a:bodyPr lIns="0" tIns="0" rIns="0" bIns="0"/>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4"/>
          </p:nvPr>
        </p:nvSpPr>
        <p:spPr>
          <a:xfrm>
            <a:off x="304800" y="265737"/>
            <a:ext cx="8586952" cy="245767"/>
          </a:xfrm>
          <a:prstGeom prst="rect">
            <a:avLst/>
          </a:prstGeom>
        </p:spPr>
        <p:txBody>
          <a:bodyPr lIns="0" tIns="0" rIns="0" bIns="0"/>
          <a:lstStyle>
            <a:lvl1pPr>
              <a:defRPr sz="1467"/>
            </a:lvl1pPr>
          </a:lstStyle>
          <a:p>
            <a:pPr lvl="0"/>
            <a:r>
              <a:rPr lang="en-US" dirty="0"/>
              <a:t>Click to edit</a:t>
            </a:r>
          </a:p>
        </p:txBody>
      </p:sp>
      <p:sp>
        <p:nvSpPr>
          <p:cNvPr id="9" name="Text Placeholder 9"/>
          <p:cNvSpPr>
            <a:spLocks noGrp="1"/>
          </p:cNvSpPr>
          <p:nvPr>
            <p:ph type="body" sz="quarter" idx="15"/>
          </p:nvPr>
        </p:nvSpPr>
        <p:spPr>
          <a:xfrm>
            <a:off x="304800" y="511503"/>
            <a:ext cx="8586952"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1129722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text (four 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Text Placeholder 5"/>
          <p:cNvSpPr>
            <a:spLocks noGrp="1"/>
          </p:cNvSpPr>
          <p:nvPr>
            <p:ph type="body" sz="quarter" idx="12"/>
          </p:nvPr>
        </p:nvSpPr>
        <p:spPr>
          <a:xfrm>
            <a:off x="6400800" y="1457959"/>
            <a:ext cx="2438400" cy="4786207"/>
          </a:xfrm>
          <a:prstGeom prst="rect">
            <a:avLst/>
          </a:prstGeom>
        </p:spPr>
        <p:txBody>
          <a:bodyPr lIns="0" tIns="0" rIns="0" bIns="0"/>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p:nvPr>
        </p:nvSpPr>
        <p:spPr>
          <a:xfrm>
            <a:off x="304800" y="1457959"/>
            <a:ext cx="2438400" cy="4786207"/>
          </a:xfrm>
          <a:prstGeom prst="rect">
            <a:avLst/>
          </a:prstGeom>
        </p:spPr>
        <p:txBody>
          <a:bodyPr lIns="0" tIns="0" rIns="0" bIns="0"/>
          <a:lstStyle>
            <a:lvl1pPr>
              <a:spcBef>
                <a:spcPts val="1467"/>
              </a:spcBef>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3352800" y="1457959"/>
            <a:ext cx="2438400" cy="4786207"/>
          </a:xfrm>
          <a:prstGeom prst="rect">
            <a:avLst/>
          </a:prstGeom>
        </p:spPr>
        <p:txBody>
          <a:bodyPr lIns="0" tIns="0" rIns="0" bIns="0"/>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9448800" y="1457959"/>
            <a:ext cx="2438400" cy="4786207"/>
          </a:xfrm>
          <a:prstGeom prst="rect">
            <a:avLst/>
          </a:prstGeom>
        </p:spPr>
        <p:txBody>
          <a:bodyPr lIns="0" tIns="0" rIns="0" bIns="0"/>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p:cNvSpPr>
            <a:spLocks noGrp="1"/>
          </p:cNvSpPr>
          <p:nvPr>
            <p:ph type="body" sz="quarter" idx="17"/>
          </p:nvPr>
        </p:nvSpPr>
        <p:spPr>
          <a:xfrm>
            <a:off x="304800" y="265737"/>
            <a:ext cx="8586952" cy="245767"/>
          </a:xfrm>
          <a:prstGeom prst="rect">
            <a:avLst/>
          </a:prstGeom>
        </p:spPr>
        <p:txBody>
          <a:bodyPr lIns="0" tIns="0" rIns="0" bIns="0"/>
          <a:lstStyle>
            <a:lvl1pPr>
              <a:defRPr sz="1467"/>
            </a:lvl1pPr>
          </a:lstStyle>
          <a:p>
            <a:pPr lvl="0"/>
            <a:r>
              <a:rPr lang="en-US" dirty="0"/>
              <a:t>Click to edit</a:t>
            </a:r>
          </a:p>
        </p:txBody>
      </p:sp>
      <p:sp>
        <p:nvSpPr>
          <p:cNvPr id="13" name="Text Placeholder 9"/>
          <p:cNvSpPr>
            <a:spLocks noGrp="1"/>
          </p:cNvSpPr>
          <p:nvPr>
            <p:ph type="body" sz="quarter" idx="18"/>
          </p:nvPr>
        </p:nvSpPr>
        <p:spPr>
          <a:xfrm>
            <a:off x="304800" y="511503"/>
            <a:ext cx="8586952"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3516291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udy: title, text (2/4), content (2/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7" name="Text Placeholder 6"/>
          <p:cNvSpPr>
            <a:spLocks noGrp="1"/>
          </p:cNvSpPr>
          <p:nvPr>
            <p:ph type="body" sz="quarter" idx="12"/>
          </p:nvPr>
        </p:nvSpPr>
        <p:spPr>
          <a:xfrm>
            <a:off x="304800" y="1463040"/>
            <a:ext cx="2438400" cy="4669536"/>
          </a:xfrm>
          <a:prstGeom prst="rect">
            <a:avLst/>
          </a:prstGeom>
        </p:spPr>
        <p:txBody>
          <a:bodyPr lIns="0" tIns="0" rIns="0" bIns="0"/>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6096000" y="0"/>
            <a:ext cx="6096000" cy="6858000"/>
          </a:xfrm>
          <a:prstGeom prst="rect">
            <a:avLst/>
          </a:prstGeom>
          <a:solidFill>
            <a:srgbClr val="011689"/>
          </a:solidFill>
        </p:spPr>
        <p:txBody>
          <a:bodyPr/>
          <a:lstStyle>
            <a:lvl1pPr>
              <a:defRPr>
                <a:solidFill>
                  <a:schemeClr val="bg2"/>
                </a:solidFill>
              </a:defRPr>
            </a:lvl1pPr>
          </a:lstStyle>
          <a:p>
            <a:r>
              <a:rPr lang="en-US" dirty="0"/>
              <a:t>Drag picture to placeholder or click icon to add</a:t>
            </a:r>
          </a:p>
        </p:txBody>
      </p:sp>
      <p:sp>
        <p:nvSpPr>
          <p:cNvPr id="9" name="Text Placeholder 6"/>
          <p:cNvSpPr>
            <a:spLocks noGrp="1"/>
          </p:cNvSpPr>
          <p:nvPr>
            <p:ph type="body" sz="quarter" idx="17"/>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0" name="Text Placeholder 9"/>
          <p:cNvSpPr>
            <a:spLocks noGrp="1"/>
          </p:cNvSpPr>
          <p:nvPr>
            <p:ph type="body" sz="quarter" idx="18"/>
          </p:nvPr>
        </p:nvSpPr>
        <p:spPr>
          <a:xfrm>
            <a:off x="304800" y="511503"/>
            <a:ext cx="5679089" cy="552815"/>
          </a:xfrm>
          <a:prstGeom prst="rect">
            <a:avLst/>
          </a:prstGeom>
        </p:spPr>
        <p:txBody>
          <a:bodyPr lIns="0" tIns="0" rIns="0" bIns="0"/>
          <a:lstStyle>
            <a:lvl1pPr>
              <a:defRPr sz="3200"/>
            </a:lvl1pPr>
          </a:lstStyle>
          <a:p>
            <a:pPr lvl="0"/>
            <a:r>
              <a:rPr lang="en-US" dirty="0"/>
              <a:t>Click to edit Master text styles</a:t>
            </a:r>
          </a:p>
        </p:txBody>
      </p:sp>
      <p:sp>
        <p:nvSpPr>
          <p:cNvPr id="11" name="Text Placeholder 6"/>
          <p:cNvSpPr>
            <a:spLocks noGrp="1"/>
          </p:cNvSpPr>
          <p:nvPr>
            <p:ph type="body" sz="quarter" idx="19"/>
          </p:nvPr>
        </p:nvSpPr>
        <p:spPr>
          <a:xfrm>
            <a:off x="3200400" y="1463040"/>
            <a:ext cx="2438400" cy="4669536"/>
          </a:xfrm>
          <a:prstGeom prst="rect">
            <a:avLst/>
          </a:prstGeom>
        </p:spPr>
        <p:txBody>
          <a:bodyPr lIns="0" tIns="0" rIns="0" bIns="0"/>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517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ase study: title, text (2/4), content (2/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7" name="Text Placeholder 6"/>
          <p:cNvSpPr>
            <a:spLocks noGrp="1"/>
          </p:cNvSpPr>
          <p:nvPr>
            <p:ph type="body" sz="quarter" idx="12"/>
          </p:nvPr>
        </p:nvSpPr>
        <p:spPr>
          <a:xfrm>
            <a:off x="304801" y="1463040"/>
            <a:ext cx="2687145" cy="4669536"/>
          </a:xfrm>
          <a:prstGeom prst="rect">
            <a:avLst/>
          </a:prstGeom>
        </p:spPr>
        <p:txBody>
          <a:bodyPr lIns="0" tIns="0" rIns="0" bIns="0"/>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6096000" y="1"/>
            <a:ext cx="3048000" cy="2284249"/>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9" name="Text Placeholder 6"/>
          <p:cNvSpPr>
            <a:spLocks noGrp="1"/>
          </p:cNvSpPr>
          <p:nvPr>
            <p:ph type="body" sz="quarter" idx="17"/>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0" name="Text Placeholder 9"/>
          <p:cNvSpPr>
            <a:spLocks noGrp="1"/>
          </p:cNvSpPr>
          <p:nvPr>
            <p:ph type="body" sz="quarter" idx="18"/>
          </p:nvPr>
        </p:nvSpPr>
        <p:spPr>
          <a:xfrm>
            <a:off x="304800" y="511503"/>
            <a:ext cx="5679089" cy="552815"/>
          </a:xfrm>
          <a:prstGeom prst="rect">
            <a:avLst/>
          </a:prstGeom>
        </p:spPr>
        <p:txBody>
          <a:bodyPr lIns="0" tIns="0" rIns="0" bIns="0"/>
          <a:lstStyle>
            <a:lvl1pPr>
              <a:defRPr sz="3200"/>
            </a:lvl1pPr>
          </a:lstStyle>
          <a:p>
            <a:pPr lvl="0"/>
            <a:r>
              <a:rPr lang="en-US" dirty="0"/>
              <a:t>Click to edit Master text styles</a:t>
            </a:r>
          </a:p>
        </p:txBody>
      </p:sp>
      <p:sp>
        <p:nvSpPr>
          <p:cNvPr id="14" name="Picture Placeholder 11"/>
          <p:cNvSpPr>
            <a:spLocks noGrp="1"/>
          </p:cNvSpPr>
          <p:nvPr>
            <p:ph type="pic" sz="quarter" idx="20"/>
          </p:nvPr>
        </p:nvSpPr>
        <p:spPr>
          <a:xfrm>
            <a:off x="9144000" y="1"/>
            <a:ext cx="3048000" cy="2284249"/>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15" name="Picture Placeholder 11"/>
          <p:cNvSpPr>
            <a:spLocks noGrp="1"/>
          </p:cNvSpPr>
          <p:nvPr>
            <p:ph type="pic" sz="quarter" idx="21"/>
          </p:nvPr>
        </p:nvSpPr>
        <p:spPr>
          <a:xfrm>
            <a:off x="6096000" y="2284250"/>
            <a:ext cx="3048000" cy="2284249"/>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16" name="Picture Placeholder 11"/>
          <p:cNvSpPr>
            <a:spLocks noGrp="1"/>
          </p:cNvSpPr>
          <p:nvPr>
            <p:ph type="pic" sz="quarter" idx="22"/>
          </p:nvPr>
        </p:nvSpPr>
        <p:spPr>
          <a:xfrm>
            <a:off x="9144000" y="2284250"/>
            <a:ext cx="3048000" cy="2284249"/>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17" name="Picture Placeholder 11"/>
          <p:cNvSpPr>
            <a:spLocks noGrp="1"/>
          </p:cNvSpPr>
          <p:nvPr>
            <p:ph type="pic" sz="quarter" idx="23"/>
          </p:nvPr>
        </p:nvSpPr>
        <p:spPr>
          <a:xfrm>
            <a:off x="6096000" y="4568500"/>
            <a:ext cx="3048000" cy="2284249"/>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18" name="Picture Placeholder 11"/>
          <p:cNvSpPr>
            <a:spLocks noGrp="1"/>
          </p:cNvSpPr>
          <p:nvPr>
            <p:ph type="pic" sz="quarter" idx="24"/>
          </p:nvPr>
        </p:nvSpPr>
        <p:spPr>
          <a:xfrm>
            <a:off x="9144000" y="4568500"/>
            <a:ext cx="3048000" cy="2284249"/>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19" name="Text Placeholder 6"/>
          <p:cNvSpPr>
            <a:spLocks noGrp="1"/>
          </p:cNvSpPr>
          <p:nvPr>
            <p:ph type="body" sz="quarter" idx="25"/>
          </p:nvPr>
        </p:nvSpPr>
        <p:spPr>
          <a:xfrm>
            <a:off x="3296744" y="1463040"/>
            <a:ext cx="2687145" cy="4669536"/>
          </a:xfrm>
          <a:prstGeom prst="rect">
            <a:avLst/>
          </a:prstGeom>
        </p:spPr>
        <p:txBody>
          <a:bodyPr lIns="0" tIns="0" rIns="0" bIns="0"/>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3982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ase study: title, text (2/4), content (2/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12" name="Picture Placeholder 11"/>
          <p:cNvSpPr>
            <a:spLocks noGrp="1"/>
          </p:cNvSpPr>
          <p:nvPr>
            <p:ph type="pic" sz="quarter" idx="14"/>
          </p:nvPr>
        </p:nvSpPr>
        <p:spPr>
          <a:xfrm>
            <a:off x="6096000" y="1"/>
            <a:ext cx="3048000" cy="2284249"/>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9" name="Text Placeholder 6"/>
          <p:cNvSpPr>
            <a:spLocks noGrp="1"/>
          </p:cNvSpPr>
          <p:nvPr>
            <p:ph type="body" sz="quarter" idx="17"/>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0" name="Text Placeholder 9"/>
          <p:cNvSpPr>
            <a:spLocks noGrp="1"/>
          </p:cNvSpPr>
          <p:nvPr>
            <p:ph type="body" sz="quarter" idx="18"/>
          </p:nvPr>
        </p:nvSpPr>
        <p:spPr>
          <a:xfrm>
            <a:off x="304800" y="511503"/>
            <a:ext cx="5679089" cy="552815"/>
          </a:xfrm>
          <a:prstGeom prst="rect">
            <a:avLst/>
          </a:prstGeom>
        </p:spPr>
        <p:txBody>
          <a:bodyPr lIns="0" tIns="0" rIns="0" bIns="0"/>
          <a:lstStyle>
            <a:lvl1pPr>
              <a:defRPr sz="3200"/>
            </a:lvl1pPr>
          </a:lstStyle>
          <a:p>
            <a:pPr lvl="0"/>
            <a:r>
              <a:rPr lang="en-US" dirty="0"/>
              <a:t>Click to edit Master text styles</a:t>
            </a:r>
          </a:p>
        </p:txBody>
      </p:sp>
      <p:sp>
        <p:nvSpPr>
          <p:cNvPr id="14" name="Picture Placeholder 11"/>
          <p:cNvSpPr>
            <a:spLocks noGrp="1"/>
          </p:cNvSpPr>
          <p:nvPr>
            <p:ph type="pic" sz="quarter" idx="20"/>
          </p:nvPr>
        </p:nvSpPr>
        <p:spPr>
          <a:xfrm>
            <a:off x="9144000" y="1"/>
            <a:ext cx="3048000" cy="2284249"/>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15" name="Picture Placeholder 11"/>
          <p:cNvSpPr>
            <a:spLocks noGrp="1"/>
          </p:cNvSpPr>
          <p:nvPr>
            <p:ph type="pic" sz="quarter" idx="21"/>
          </p:nvPr>
        </p:nvSpPr>
        <p:spPr>
          <a:xfrm>
            <a:off x="6096000" y="2284250"/>
            <a:ext cx="3048000" cy="2284249"/>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16" name="Picture Placeholder 11"/>
          <p:cNvSpPr>
            <a:spLocks noGrp="1"/>
          </p:cNvSpPr>
          <p:nvPr>
            <p:ph type="pic" sz="quarter" idx="22"/>
          </p:nvPr>
        </p:nvSpPr>
        <p:spPr>
          <a:xfrm>
            <a:off x="9144000" y="2284250"/>
            <a:ext cx="3048000" cy="2284249"/>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17" name="Picture Placeholder 11"/>
          <p:cNvSpPr>
            <a:spLocks noGrp="1"/>
          </p:cNvSpPr>
          <p:nvPr>
            <p:ph type="pic" sz="quarter" idx="23"/>
          </p:nvPr>
        </p:nvSpPr>
        <p:spPr>
          <a:xfrm>
            <a:off x="6096000" y="4568500"/>
            <a:ext cx="3048000" cy="2284249"/>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18" name="Picture Placeholder 11"/>
          <p:cNvSpPr>
            <a:spLocks noGrp="1"/>
          </p:cNvSpPr>
          <p:nvPr>
            <p:ph type="pic" sz="quarter" idx="24"/>
          </p:nvPr>
        </p:nvSpPr>
        <p:spPr>
          <a:xfrm>
            <a:off x="9144000" y="4568500"/>
            <a:ext cx="3048000" cy="2284249"/>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Tree>
    <p:extLst>
      <p:ext uri="{BB962C8B-B14F-4D97-AF65-F5344CB8AC3E}">
        <p14:creationId xmlns:p14="http://schemas.microsoft.com/office/powerpoint/2010/main" val="4046241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ase study: title, text (2/4), content (2/4)">
    <p:spTree>
      <p:nvGrpSpPr>
        <p:cNvPr id="1" name=""/>
        <p:cNvGrpSpPr/>
        <p:nvPr/>
      </p:nvGrpSpPr>
      <p:grpSpPr>
        <a:xfrm>
          <a:off x="0" y="0"/>
          <a:ext cx="0" cy="0"/>
          <a:chOff x="0" y="0"/>
          <a:chExt cx="0" cy="0"/>
        </a:xfrm>
      </p:grpSpPr>
      <p:sp>
        <p:nvSpPr>
          <p:cNvPr id="9" name="Text Placeholder 6"/>
          <p:cNvSpPr>
            <a:spLocks noGrp="1"/>
          </p:cNvSpPr>
          <p:nvPr>
            <p:ph type="body" sz="quarter" idx="17"/>
          </p:nvPr>
        </p:nvSpPr>
        <p:spPr>
          <a:xfrm>
            <a:off x="304801" y="265737"/>
            <a:ext cx="3682124" cy="245767"/>
          </a:xfrm>
          <a:prstGeom prst="rect">
            <a:avLst/>
          </a:prstGeom>
        </p:spPr>
        <p:txBody>
          <a:bodyPr lIns="0" tIns="0" rIns="0" bIns="0"/>
          <a:lstStyle>
            <a:lvl1pPr>
              <a:defRPr sz="1467"/>
            </a:lvl1pPr>
          </a:lstStyle>
          <a:p>
            <a:pPr lvl="0"/>
            <a:r>
              <a:rPr lang="en-US" dirty="0"/>
              <a:t>Click to edit</a:t>
            </a:r>
          </a:p>
        </p:txBody>
      </p:sp>
      <p:sp>
        <p:nvSpPr>
          <p:cNvPr id="10" name="Text Placeholder 9"/>
          <p:cNvSpPr>
            <a:spLocks noGrp="1"/>
          </p:cNvSpPr>
          <p:nvPr>
            <p:ph type="body" sz="quarter" idx="18"/>
          </p:nvPr>
        </p:nvSpPr>
        <p:spPr>
          <a:xfrm>
            <a:off x="304799" y="511503"/>
            <a:ext cx="3682124" cy="552815"/>
          </a:xfrm>
          <a:prstGeom prst="rect">
            <a:avLst/>
          </a:prstGeom>
        </p:spPr>
        <p:txBody>
          <a:bodyPr lIns="0" tIns="0" rIns="0" bIns="0"/>
          <a:lstStyle>
            <a:lvl1pPr>
              <a:defRPr sz="3200"/>
            </a:lvl1pPr>
          </a:lstStyle>
          <a:p>
            <a:pPr lvl="0"/>
            <a:r>
              <a:rPr lang="en-US" dirty="0"/>
              <a:t>Click to edit Master text styles</a:t>
            </a:r>
          </a:p>
        </p:txBody>
      </p:sp>
      <p:sp>
        <p:nvSpPr>
          <p:cNvPr id="20" name="Picture Placeholder 11"/>
          <p:cNvSpPr>
            <a:spLocks noGrp="1"/>
          </p:cNvSpPr>
          <p:nvPr>
            <p:ph type="pic" sz="quarter" idx="14"/>
          </p:nvPr>
        </p:nvSpPr>
        <p:spPr>
          <a:xfrm>
            <a:off x="0" y="3424568"/>
            <a:ext cx="4053645" cy="3433433"/>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21" name="Picture Placeholder 11"/>
          <p:cNvSpPr>
            <a:spLocks noGrp="1"/>
          </p:cNvSpPr>
          <p:nvPr>
            <p:ph type="pic" sz="quarter" idx="19"/>
          </p:nvPr>
        </p:nvSpPr>
        <p:spPr>
          <a:xfrm>
            <a:off x="4069178" y="3424568"/>
            <a:ext cx="4053645" cy="3433433"/>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22" name="Picture Placeholder 11"/>
          <p:cNvSpPr>
            <a:spLocks noGrp="1"/>
          </p:cNvSpPr>
          <p:nvPr>
            <p:ph type="pic" sz="quarter" idx="20"/>
          </p:nvPr>
        </p:nvSpPr>
        <p:spPr>
          <a:xfrm>
            <a:off x="8138355" y="3424568"/>
            <a:ext cx="4053645" cy="3433433"/>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23" name="Picture Placeholder 11"/>
          <p:cNvSpPr>
            <a:spLocks noGrp="1"/>
          </p:cNvSpPr>
          <p:nvPr>
            <p:ph type="pic" sz="quarter" idx="21"/>
          </p:nvPr>
        </p:nvSpPr>
        <p:spPr>
          <a:xfrm>
            <a:off x="8138355" y="-8866"/>
            <a:ext cx="4053645" cy="3433433"/>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24" name="Picture Placeholder 11"/>
          <p:cNvSpPr>
            <a:spLocks noGrp="1"/>
          </p:cNvSpPr>
          <p:nvPr>
            <p:ph type="pic" sz="quarter" idx="22"/>
          </p:nvPr>
        </p:nvSpPr>
        <p:spPr>
          <a:xfrm>
            <a:off x="4069178" y="-8866"/>
            <a:ext cx="4053645" cy="3433433"/>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Tree>
    <p:extLst>
      <p:ext uri="{BB962C8B-B14F-4D97-AF65-F5344CB8AC3E}">
        <p14:creationId xmlns:p14="http://schemas.microsoft.com/office/powerpoint/2010/main" val="1286748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ase study: title, text (2/4), content (2/4)">
    <p:spTree>
      <p:nvGrpSpPr>
        <p:cNvPr id="1" name=""/>
        <p:cNvGrpSpPr/>
        <p:nvPr/>
      </p:nvGrpSpPr>
      <p:grpSpPr>
        <a:xfrm>
          <a:off x="0" y="0"/>
          <a:ext cx="0" cy="0"/>
          <a:chOff x="0" y="0"/>
          <a:chExt cx="0" cy="0"/>
        </a:xfrm>
      </p:grpSpPr>
      <p:sp>
        <p:nvSpPr>
          <p:cNvPr id="9" name="Text Placeholder 6"/>
          <p:cNvSpPr>
            <a:spLocks noGrp="1"/>
          </p:cNvSpPr>
          <p:nvPr>
            <p:ph type="body" sz="quarter" idx="17"/>
          </p:nvPr>
        </p:nvSpPr>
        <p:spPr>
          <a:xfrm>
            <a:off x="304801" y="265737"/>
            <a:ext cx="2490952" cy="245767"/>
          </a:xfrm>
          <a:prstGeom prst="rect">
            <a:avLst/>
          </a:prstGeom>
        </p:spPr>
        <p:txBody>
          <a:bodyPr lIns="0" tIns="0" rIns="0" bIns="0"/>
          <a:lstStyle>
            <a:lvl1pPr>
              <a:defRPr sz="1467"/>
            </a:lvl1pPr>
          </a:lstStyle>
          <a:p>
            <a:pPr lvl="0"/>
            <a:r>
              <a:rPr lang="en-US" dirty="0"/>
              <a:t>Click to edit</a:t>
            </a:r>
          </a:p>
        </p:txBody>
      </p:sp>
      <p:sp>
        <p:nvSpPr>
          <p:cNvPr id="10" name="Text Placeholder 9"/>
          <p:cNvSpPr>
            <a:spLocks noGrp="1"/>
          </p:cNvSpPr>
          <p:nvPr>
            <p:ph type="body" sz="quarter" idx="18"/>
          </p:nvPr>
        </p:nvSpPr>
        <p:spPr>
          <a:xfrm>
            <a:off x="304800" y="511503"/>
            <a:ext cx="2490953" cy="552815"/>
          </a:xfrm>
          <a:prstGeom prst="rect">
            <a:avLst/>
          </a:prstGeom>
        </p:spPr>
        <p:txBody>
          <a:bodyPr lIns="0" tIns="0" rIns="0" bIns="0"/>
          <a:lstStyle>
            <a:lvl1pPr>
              <a:defRPr sz="3200"/>
            </a:lvl1pPr>
          </a:lstStyle>
          <a:p>
            <a:pPr lvl="0"/>
            <a:r>
              <a:rPr lang="en-US" dirty="0"/>
              <a:t>Click to edit Master text styles</a:t>
            </a:r>
          </a:p>
        </p:txBody>
      </p:sp>
      <p:sp>
        <p:nvSpPr>
          <p:cNvPr id="13" name="Rectangle 12"/>
          <p:cNvSpPr/>
          <p:nvPr userDrawn="1"/>
        </p:nvSpPr>
        <p:spPr>
          <a:xfrm>
            <a:off x="9114424" y="1"/>
            <a:ext cx="3077576" cy="3433380"/>
          </a:xfrm>
          <a:prstGeom prst="rect">
            <a:avLst/>
          </a:prstGeom>
          <a:solidFill>
            <a:srgbClr val="011689"/>
          </a:solidFill>
        </p:spPr>
        <p:txBody>
          <a:bodyPr wrap="square" lIns="0" tIns="0" rIns="0" bIns="0" rtlCol="0" anchor="ctr">
            <a:noAutofit/>
          </a:bodyPr>
          <a:lstStyle/>
          <a:p>
            <a:pPr algn="ctr" defTabSz="609585"/>
            <a:endParaRPr lang="en-US" sz="1600" dirty="0">
              <a:solidFill>
                <a:srgbClr val="FFFFFF"/>
              </a:solidFill>
              <a:latin typeface="Arial"/>
              <a:cs typeface="Arial"/>
            </a:endParaRPr>
          </a:p>
        </p:txBody>
      </p:sp>
      <p:sp>
        <p:nvSpPr>
          <p:cNvPr id="14" name="Rectangle 13"/>
          <p:cNvSpPr/>
          <p:nvPr userDrawn="1"/>
        </p:nvSpPr>
        <p:spPr>
          <a:xfrm>
            <a:off x="9114424" y="3424567"/>
            <a:ext cx="3077576" cy="3433380"/>
          </a:xfrm>
          <a:prstGeom prst="rect">
            <a:avLst/>
          </a:prstGeom>
          <a:solidFill>
            <a:srgbClr val="323232"/>
          </a:solidFill>
        </p:spPr>
        <p:txBody>
          <a:bodyPr wrap="square" lIns="0" tIns="0" rIns="0" bIns="0" rtlCol="0" anchor="ctr">
            <a:noAutofit/>
          </a:bodyPr>
          <a:lstStyle/>
          <a:p>
            <a:pPr algn="ctr" defTabSz="609585"/>
            <a:endParaRPr lang="en-US" sz="1600" dirty="0">
              <a:solidFill>
                <a:srgbClr val="FFFFFF"/>
              </a:solidFill>
              <a:latin typeface="Arial"/>
              <a:cs typeface="Arial"/>
            </a:endParaRPr>
          </a:p>
        </p:txBody>
      </p:sp>
      <p:sp>
        <p:nvSpPr>
          <p:cNvPr id="15" name="Rectangle 14"/>
          <p:cNvSpPr/>
          <p:nvPr userDrawn="1"/>
        </p:nvSpPr>
        <p:spPr>
          <a:xfrm>
            <a:off x="6036847" y="1"/>
            <a:ext cx="3077576" cy="3433380"/>
          </a:xfrm>
          <a:prstGeom prst="rect">
            <a:avLst/>
          </a:prstGeom>
          <a:solidFill>
            <a:srgbClr val="323232"/>
          </a:solidFill>
        </p:spPr>
        <p:txBody>
          <a:bodyPr wrap="square" lIns="0" tIns="0" rIns="0" bIns="0" rtlCol="0" anchor="ctr">
            <a:noAutofit/>
          </a:bodyPr>
          <a:lstStyle/>
          <a:p>
            <a:pPr algn="ctr" defTabSz="609585"/>
            <a:endParaRPr lang="en-US" sz="1600" dirty="0">
              <a:solidFill>
                <a:srgbClr val="FFFFFF"/>
              </a:solidFill>
              <a:latin typeface="Arial"/>
              <a:cs typeface="Arial"/>
            </a:endParaRPr>
          </a:p>
        </p:txBody>
      </p:sp>
      <p:sp>
        <p:nvSpPr>
          <p:cNvPr id="16" name="Rectangle 15"/>
          <p:cNvSpPr/>
          <p:nvPr userDrawn="1"/>
        </p:nvSpPr>
        <p:spPr>
          <a:xfrm>
            <a:off x="6036847" y="3424567"/>
            <a:ext cx="3077576" cy="3433380"/>
          </a:xfrm>
          <a:prstGeom prst="rect">
            <a:avLst/>
          </a:prstGeom>
          <a:solidFill>
            <a:srgbClr val="011689"/>
          </a:solidFill>
        </p:spPr>
        <p:txBody>
          <a:bodyPr wrap="square" lIns="0" tIns="0" rIns="0" bIns="0" rtlCol="0" anchor="ctr">
            <a:noAutofit/>
          </a:bodyPr>
          <a:lstStyle/>
          <a:p>
            <a:pPr algn="ctr" defTabSz="609585"/>
            <a:endParaRPr lang="en-US" sz="1600" dirty="0">
              <a:solidFill>
                <a:srgbClr val="FFFFFF"/>
              </a:solidFill>
              <a:latin typeface="Arial"/>
              <a:cs typeface="Arial"/>
            </a:endParaRPr>
          </a:p>
        </p:txBody>
      </p:sp>
      <p:sp>
        <p:nvSpPr>
          <p:cNvPr id="17" name="Rectangle 16"/>
          <p:cNvSpPr/>
          <p:nvPr userDrawn="1"/>
        </p:nvSpPr>
        <p:spPr>
          <a:xfrm>
            <a:off x="2959269" y="1"/>
            <a:ext cx="3077576" cy="3433380"/>
          </a:xfrm>
          <a:prstGeom prst="rect">
            <a:avLst/>
          </a:prstGeom>
          <a:solidFill>
            <a:srgbClr val="011689"/>
          </a:solidFill>
        </p:spPr>
        <p:txBody>
          <a:bodyPr wrap="square" lIns="0" tIns="0" rIns="0" bIns="0" rtlCol="0" anchor="ctr">
            <a:noAutofit/>
          </a:bodyPr>
          <a:lstStyle/>
          <a:p>
            <a:pPr algn="ctr" defTabSz="609585"/>
            <a:endParaRPr lang="en-US" sz="1600" dirty="0">
              <a:solidFill>
                <a:srgbClr val="FFFFFF"/>
              </a:solidFill>
              <a:latin typeface="Arial"/>
              <a:cs typeface="Arial"/>
            </a:endParaRPr>
          </a:p>
        </p:txBody>
      </p:sp>
      <p:sp>
        <p:nvSpPr>
          <p:cNvPr id="18" name="Rectangle 17"/>
          <p:cNvSpPr/>
          <p:nvPr userDrawn="1"/>
        </p:nvSpPr>
        <p:spPr>
          <a:xfrm>
            <a:off x="2959269" y="3424567"/>
            <a:ext cx="3077576" cy="3433380"/>
          </a:xfrm>
          <a:prstGeom prst="rect">
            <a:avLst/>
          </a:prstGeom>
          <a:solidFill>
            <a:srgbClr val="323232"/>
          </a:solidFill>
        </p:spPr>
        <p:txBody>
          <a:bodyPr wrap="square" lIns="0" tIns="0" rIns="0" bIns="0" rtlCol="0" anchor="ctr">
            <a:noAutofit/>
          </a:bodyPr>
          <a:lstStyle/>
          <a:p>
            <a:pPr algn="ctr" defTabSz="609585"/>
            <a:endParaRPr lang="en-US" sz="1600" dirty="0">
              <a:solidFill>
                <a:srgbClr val="FFFFFF"/>
              </a:solidFill>
              <a:latin typeface="Arial"/>
              <a:cs typeface="Arial"/>
            </a:endParaRPr>
          </a:p>
        </p:txBody>
      </p:sp>
    </p:spTree>
    <p:extLst>
      <p:ext uri="{BB962C8B-B14F-4D97-AF65-F5344CB8AC3E}">
        <p14:creationId xmlns:p14="http://schemas.microsoft.com/office/powerpoint/2010/main" val="345578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6096001" y="3429000"/>
            <a:ext cx="6096000" cy="3429000"/>
          </a:xfrm>
          <a:prstGeom prst="rect">
            <a:avLst/>
          </a:prstGeom>
          <a:solidFill>
            <a:schemeClr val="accent3"/>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3429000"/>
            <a:ext cx="6096000" cy="3429000"/>
          </a:xfrm>
          <a:prstGeom prst="rect">
            <a:avLst/>
          </a:prstGeom>
          <a:solidFill>
            <a:schemeClr val="tx1"/>
          </a:solidFill>
        </p:spPr>
        <p:txBody>
          <a:bodyPr lIns="228600" tIns="192024" rIns="228600" bIns="228600"/>
          <a:lstStyle>
            <a:lvl1pPr>
              <a:defRPr sz="1867">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solidFill>
                  <a:srgbClr val="FFFFFF"/>
                </a:solidFill>
              </a:rPr>
              <a:t>IBM Health Corps / © 2018 IBM Corporation</a:t>
            </a:r>
            <a:endParaRPr lang="en-US" dirty="0">
              <a:solidFill>
                <a:srgbClr val="FFFFFF"/>
              </a:solidFill>
            </a:endParaRPr>
          </a:p>
        </p:txBody>
      </p:sp>
      <p:sp>
        <p:nvSpPr>
          <p:cNvPr id="8" name="Content Placeholder 7"/>
          <p:cNvSpPr>
            <a:spLocks noGrp="1"/>
          </p:cNvSpPr>
          <p:nvPr>
            <p:ph sz="quarter" idx="15"/>
          </p:nvPr>
        </p:nvSpPr>
        <p:spPr>
          <a:xfrm>
            <a:off x="9144000" y="0"/>
            <a:ext cx="3048000" cy="3429000"/>
          </a:xfrm>
          <a:prstGeom prst="rect">
            <a:avLst/>
          </a:prstGeom>
          <a:solidFill>
            <a:schemeClr val="tx1"/>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6096000" y="0"/>
            <a:ext cx="3048000" cy="3429000"/>
          </a:xfrm>
          <a:prstGeom prst="rect">
            <a:avLst/>
          </a:prstGeom>
          <a:solidFill>
            <a:schemeClr val="tx2">
              <a:lumMod val="50000"/>
            </a:schemeClr>
          </a:solidFill>
        </p:spPr>
        <p:txBody>
          <a:bodyPr lIns="228600" tIns="192024" rIns="228600" bIns="228600"/>
          <a:lstStyle>
            <a:lvl1pPr>
              <a:defRPr sz="1867">
                <a:solidFill>
                  <a:schemeClr val="bg2"/>
                </a:solidFill>
              </a:defRPr>
            </a:lvl1pPr>
          </a:lstStyle>
          <a:p>
            <a:pPr lvl="0"/>
            <a:r>
              <a:rPr lang="en-US" dirty="0"/>
              <a:t>Click to edit Master text styles</a:t>
            </a:r>
          </a:p>
        </p:txBody>
      </p:sp>
      <p:sp>
        <p:nvSpPr>
          <p:cNvPr id="9" name="Text Placeholder 6"/>
          <p:cNvSpPr>
            <a:spLocks noGrp="1"/>
          </p:cNvSpPr>
          <p:nvPr>
            <p:ph type="body" sz="quarter" idx="14"/>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1" name="Text Placeholder 9"/>
          <p:cNvSpPr>
            <a:spLocks noGrp="1"/>
          </p:cNvSpPr>
          <p:nvPr>
            <p:ph type="body" sz="quarter" idx="19"/>
          </p:nvPr>
        </p:nvSpPr>
        <p:spPr>
          <a:xfrm>
            <a:off x="304801" y="511503"/>
            <a:ext cx="5679089"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191318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2CBE46-D3DA-4D4D-B717-C5AA3098486E}" type="datetimeFigureOut">
              <a:rPr lang="en-US" smtClean="0"/>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EBB47-C3E0-4215-8682-462AE8857AF9}" type="slidenum">
              <a:rPr lang="en-US" smtClean="0"/>
              <a:t>‹#›</a:t>
            </a:fld>
            <a:endParaRPr lang="en-US"/>
          </a:p>
        </p:txBody>
      </p:sp>
    </p:spTree>
    <p:extLst>
      <p:ext uri="{BB962C8B-B14F-4D97-AF65-F5344CB8AC3E}">
        <p14:creationId xmlns:p14="http://schemas.microsoft.com/office/powerpoint/2010/main" val="4276094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oxes (3 med, 2 smal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9" name="Text Placeholder 6"/>
          <p:cNvSpPr>
            <a:spLocks noGrp="1"/>
          </p:cNvSpPr>
          <p:nvPr>
            <p:ph type="body" sz="quarter" idx="14"/>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1" name="Text Placeholder 9"/>
          <p:cNvSpPr>
            <a:spLocks noGrp="1"/>
          </p:cNvSpPr>
          <p:nvPr>
            <p:ph type="body" sz="quarter" idx="19"/>
          </p:nvPr>
        </p:nvSpPr>
        <p:spPr>
          <a:xfrm>
            <a:off x="304801" y="511503"/>
            <a:ext cx="5679089" cy="552815"/>
          </a:xfrm>
          <a:prstGeom prst="rect">
            <a:avLst/>
          </a:prstGeom>
        </p:spPr>
        <p:txBody>
          <a:bodyPr lIns="0" tIns="0" rIns="0" bIns="0"/>
          <a:lstStyle>
            <a:lvl1pPr>
              <a:defRPr sz="3200"/>
            </a:lvl1pPr>
          </a:lstStyle>
          <a:p>
            <a:pPr lvl="0"/>
            <a:r>
              <a:rPr lang="en-US" dirty="0"/>
              <a:t>Click to edit Master text styles</a:t>
            </a:r>
          </a:p>
        </p:txBody>
      </p:sp>
      <p:sp>
        <p:nvSpPr>
          <p:cNvPr id="6" name="Picture Placeholder 5"/>
          <p:cNvSpPr>
            <a:spLocks noGrp="1"/>
          </p:cNvSpPr>
          <p:nvPr>
            <p:ph type="pic" sz="quarter" idx="20"/>
          </p:nvPr>
        </p:nvSpPr>
        <p:spPr>
          <a:xfrm>
            <a:off x="2824254" y="1364019"/>
            <a:ext cx="2824253" cy="2751695"/>
          </a:xfrm>
          <a:prstGeom prst="rect">
            <a:avLst/>
          </a:prstGeom>
          <a:solidFill>
            <a:srgbClr val="011689"/>
          </a:solidFill>
        </p:spPr>
        <p:txBody>
          <a:bodyPr/>
          <a:lstStyle>
            <a:lvl1pPr>
              <a:defRPr sz="1333">
                <a:solidFill>
                  <a:schemeClr val="bg2"/>
                </a:solidFill>
              </a:defRPr>
            </a:lvl1pPr>
          </a:lstStyle>
          <a:p>
            <a:endParaRPr lang="en-US" dirty="0"/>
          </a:p>
        </p:txBody>
      </p:sp>
      <p:sp>
        <p:nvSpPr>
          <p:cNvPr id="19" name="Picture Placeholder 5"/>
          <p:cNvSpPr>
            <a:spLocks noGrp="1"/>
          </p:cNvSpPr>
          <p:nvPr>
            <p:ph type="pic" sz="quarter" idx="21"/>
          </p:nvPr>
        </p:nvSpPr>
        <p:spPr>
          <a:xfrm>
            <a:off x="0" y="1364019"/>
            <a:ext cx="2824253" cy="2751695"/>
          </a:xfrm>
          <a:prstGeom prst="rect">
            <a:avLst/>
          </a:prstGeom>
          <a:solidFill>
            <a:srgbClr val="323232"/>
          </a:solidFill>
          <a:ln>
            <a:noFill/>
          </a:ln>
        </p:spPr>
        <p:txBody>
          <a:bodyPr/>
          <a:lstStyle>
            <a:lvl1pPr>
              <a:defRPr sz="1333">
                <a:solidFill>
                  <a:schemeClr val="bg2"/>
                </a:solidFill>
              </a:defRPr>
            </a:lvl1pPr>
          </a:lstStyle>
          <a:p>
            <a:endParaRPr lang="en-US" dirty="0"/>
          </a:p>
        </p:txBody>
      </p:sp>
      <p:sp>
        <p:nvSpPr>
          <p:cNvPr id="20" name="Picture Placeholder 5"/>
          <p:cNvSpPr>
            <a:spLocks noGrp="1"/>
          </p:cNvSpPr>
          <p:nvPr>
            <p:ph type="pic" sz="quarter" idx="22"/>
          </p:nvPr>
        </p:nvSpPr>
        <p:spPr>
          <a:xfrm>
            <a:off x="2824254" y="4115714"/>
            <a:ext cx="2824253" cy="2751695"/>
          </a:xfrm>
          <a:prstGeom prst="rect">
            <a:avLst/>
          </a:prstGeom>
          <a:solidFill>
            <a:srgbClr val="323232"/>
          </a:solidFill>
        </p:spPr>
        <p:txBody>
          <a:bodyPr/>
          <a:lstStyle>
            <a:lvl1pPr>
              <a:defRPr sz="1333">
                <a:solidFill>
                  <a:schemeClr val="bg2"/>
                </a:solidFill>
              </a:defRPr>
            </a:lvl1pPr>
          </a:lstStyle>
          <a:p>
            <a:endParaRPr lang="en-US" dirty="0"/>
          </a:p>
        </p:txBody>
      </p:sp>
      <p:sp>
        <p:nvSpPr>
          <p:cNvPr id="21" name="Picture Placeholder 5"/>
          <p:cNvSpPr>
            <a:spLocks noGrp="1"/>
          </p:cNvSpPr>
          <p:nvPr>
            <p:ph type="pic" sz="quarter" idx="23"/>
          </p:nvPr>
        </p:nvSpPr>
        <p:spPr>
          <a:xfrm>
            <a:off x="0" y="4115714"/>
            <a:ext cx="2824253" cy="2751695"/>
          </a:xfrm>
          <a:prstGeom prst="rect">
            <a:avLst/>
          </a:prstGeom>
          <a:solidFill>
            <a:schemeClr val="tx1"/>
          </a:solidFill>
        </p:spPr>
        <p:txBody>
          <a:bodyPr/>
          <a:lstStyle>
            <a:lvl1pPr>
              <a:defRPr sz="1333">
                <a:solidFill>
                  <a:schemeClr val="bg2"/>
                </a:solidFill>
              </a:defRPr>
            </a:lvl1pPr>
          </a:lstStyle>
          <a:p>
            <a:endParaRPr lang="en-US" dirty="0"/>
          </a:p>
        </p:txBody>
      </p:sp>
      <p:sp>
        <p:nvSpPr>
          <p:cNvPr id="22" name="Picture Placeholder 5"/>
          <p:cNvSpPr>
            <a:spLocks noGrp="1"/>
          </p:cNvSpPr>
          <p:nvPr>
            <p:ph type="pic" sz="quarter" idx="24"/>
          </p:nvPr>
        </p:nvSpPr>
        <p:spPr>
          <a:xfrm>
            <a:off x="8472760" y="4115714"/>
            <a:ext cx="2824253" cy="2742287"/>
          </a:xfrm>
          <a:prstGeom prst="rect">
            <a:avLst/>
          </a:prstGeom>
          <a:solidFill>
            <a:schemeClr val="tx1"/>
          </a:solidFill>
        </p:spPr>
        <p:txBody>
          <a:bodyPr/>
          <a:lstStyle>
            <a:lvl1pPr>
              <a:defRPr sz="1333">
                <a:solidFill>
                  <a:schemeClr val="bg2"/>
                </a:solidFill>
              </a:defRPr>
            </a:lvl1pPr>
          </a:lstStyle>
          <a:p>
            <a:endParaRPr lang="en-US" dirty="0"/>
          </a:p>
        </p:txBody>
      </p:sp>
      <p:sp>
        <p:nvSpPr>
          <p:cNvPr id="23" name="Picture Placeholder 5"/>
          <p:cNvSpPr>
            <a:spLocks noGrp="1"/>
          </p:cNvSpPr>
          <p:nvPr>
            <p:ph type="pic" sz="quarter" idx="25"/>
          </p:nvPr>
        </p:nvSpPr>
        <p:spPr>
          <a:xfrm>
            <a:off x="5648507" y="4115714"/>
            <a:ext cx="2824253" cy="2751695"/>
          </a:xfrm>
          <a:prstGeom prst="rect">
            <a:avLst/>
          </a:prstGeom>
          <a:solidFill>
            <a:srgbClr val="011689"/>
          </a:solidFill>
        </p:spPr>
        <p:txBody>
          <a:bodyPr/>
          <a:lstStyle>
            <a:lvl1pPr>
              <a:defRPr sz="1333">
                <a:solidFill>
                  <a:schemeClr val="bg2"/>
                </a:solidFill>
              </a:defRPr>
            </a:lvl1pPr>
          </a:lstStyle>
          <a:p>
            <a:endParaRPr lang="en-US" dirty="0"/>
          </a:p>
        </p:txBody>
      </p:sp>
    </p:spTree>
    <p:extLst>
      <p:ext uri="{BB962C8B-B14F-4D97-AF65-F5344CB8AC3E}">
        <p14:creationId xmlns:p14="http://schemas.microsoft.com/office/powerpoint/2010/main" val="291066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text (dark background)">
    <p:spTree>
      <p:nvGrpSpPr>
        <p:cNvPr id="1" name=""/>
        <p:cNvGrpSpPr/>
        <p:nvPr/>
      </p:nvGrpSpPr>
      <p:grpSpPr>
        <a:xfrm>
          <a:off x="0" y="0"/>
          <a:ext cx="0" cy="0"/>
          <a:chOff x="0" y="0"/>
          <a:chExt cx="0" cy="0"/>
        </a:xfrm>
      </p:grpSpPr>
      <p:sp>
        <p:nvSpPr>
          <p:cNvPr id="5" name="Rectangle 4"/>
          <p:cNvSpPr/>
          <p:nvPr/>
        </p:nvSpPr>
        <p:spPr>
          <a:xfrm>
            <a:off x="6096000" y="0"/>
            <a:ext cx="6096000" cy="6858000"/>
          </a:xfrm>
          <a:prstGeom prst="rect">
            <a:avLst/>
          </a:prstGeom>
          <a:solidFill>
            <a:schemeClr val="tx1"/>
          </a:solidFill>
        </p:spPr>
        <p:txBody>
          <a:bodyPr wrap="square" lIns="0" tIns="0" rIns="0" bIns="0" rtlCol="0" anchor="ctr">
            <a:noAutofit/>
          </a:bodyPr>
          <a:lstStyle/>
          <a:p>
            <a:pPr algn="ctr" defTabSz="914377"/>
            <a:endParaRPr lang="en-US" sz="1600" dirty="0">
              <a:solidFill>
                <a:srgbClr val="FFFFFF"/>
              </a:solidFill>
              <a:latin typeface="Arial"/>
              <a:cs typeface="Arial"/>
            </a:endParaRPr>
          </a:p>
        </p:txBody>
      </p:sp>
      <p:sp>
        <p:nvSpPr>
          <p:cNvPr id="2" name="Title 1"/>
          <p:cNvSpPr>
            <a:spLocks noGrp="1"/>
          </p:cNvSpPr>
          <p:nvPr>
            <p:ph type="title"/>
          </p:nvPr>
        </p:nvSpPr>
        <p:spPr>
          <a:xfrm>
            <a:off x="304800" y="1481715"/>
            <a:ext cx="5672083" cy="4650861"/>
          </a:xfrm>
          <a:prstGeom prst="rect">
            <a:avLst/>
          </a:prstGeom>
        </p:spPr>
        <p:txBody>
          <a:bodyPr lIns="0" tIns="0" rIns="0" bIns="0"/>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Text Placeholder 5"/>
          <p:cNvSpPr>
            <a:spLocks noGrp="1"/>
          </p:cNvSpPr>
          <p:nvPr>
            <p:ph type="body" sz="quarter" idx="12"/>
          </p:nvPr>
        </p:nvSpPr>
        <p:spPr>
          <a:xfrm>
            <a:off x="6400800" y="1481716"/>
            <a:ext cx="5486400" cy="4668593"/>
          </a:xfrm>
          <a:prstGeom prst="rect">
            <a:avLst/>
          </a:prstGeom>
        </p:spPr>
        <p:txBody>
          <a:bodyPr lIns="0" tIns="0" rIns="0" bIns="0"/>
          <a:lstStyle>
            <a:lvl1pPr>
              <a:defRPr>
                <a:solidFill>
                  <a:schemeClr val="bg2"/>
                </a:solidFill>
              </a:defRPr>
            </a:lvl1pPr>
            <a:lvl2pPr marL="0" indent="0">
              <a:spcBef>
                <a:spcPts val="1467"/>
              </a:spcBef>
              <a:buFontTx/>
              <a:buNone/>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7"/>
          </p:nvPr>
        </p:nvSpPr>
        <p:spPr>
          <a:xfrm>
            <a:off x="304800" y="265737"/>
            <a:ext cx="5672083" cy="245767"/>
          </a:xfrm>
          <a:prstGeom prst="rect">
            <a:avLst/>
          </a:prstGeom>
        </p:spPr>
        <p:txBody>
          <a:bodyPr lIns="0" tIns="0" rIns="0" bIns="0"/>
          <a:lstStyle>
            <a:lvl1pPr>
              <a:defRPr sz="1467"/>
            </a:lvl1pPr>
          </a:lstStyle>
          <a:p>
            <a:pPr lvl="0"/>
            <a:r>
              <a:rPr lang="en-US" dirty="0"/>
              <a:t>Click to edit</a:t>
            </a:r>
          </a:p>
        </p:txBody>
      </p:sp>
      <p:sp>
        <p:nvSpPr>
          <p:cNvPr id="9" name="Text Placeholder 9"/>
          <p:cNvSpPr>
            <a:spLocks noGrp="1"/>
          </p:cNvSpPr>
          <p:nvPr>
            <p:ph type="body" sz="quarter" idx="18"/>
          </p:nvPr>
        </p:nvSpPr>
        <p:spPr>
          <a:xfrm>
            <a:off x="304800" y="511503"/>
            <a:ext cx="5672083"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550710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ection, title, text (dark background)">
    <p:spTree>
      <p:nvGrpSpPr>
        <p:cNvPr id="1" name=""/>
        <p:cNvGrpSpPr/>
        <p:nvPr/>
      </p:nvGrpSpPr>
      <p:grpSpPr>
        <a:xfrm>
          <a:off x="0" y="0"/>
          <a:ext cx="0" cy="0"/>
          <a:chOff x="0" y="0"/>
          <a:chExt cx="0" cy="0"/>
        </a:xfrm>
      </p:grpSpPr>
      <p:sp>
        <p:nvSpPr>
          <p:cNvPr id="5" name="Rectangle 4"/>
          <p:cNvSpPr/>
          <p:nvPr/>
        </p:nvSpPr>
        <p:spPr>
          <a:xfrm>
            <a:off x="6096000" y="0"/>
            <a:ext cx="6096000" cy="6858000"/>
          </a:xfrm>
          <a:prstGeom prst="rect">
            <a:avLst/>
          </a:prstGeom>
          <a:solidFill>
            <a:srgbClr val="323232"/>
          </a:solidFill>
        </p:spPr>
        <p:txBody>
          <a:bodyPr wrap="square" lIns="0" tIns="0" rIns="0" bIns="0" rtlCol="0" anchor="ctr">
            <a:noAutofit/>
          </a:bodyPr>
          <a:lstStyle/>
          <a:p>
            <a:pPr algn="ctr" defTabSz="914377"/>
            <a:endParaRPr lang="en-US" sz="1600" dirty="0">
              <a:solidFill>
                <a:srgbClr val="FFFFFF"/>
              </a:solidFill>
              <a:latin typeface="Arial"/>
              <a:cs typeface="Arial"/>
            </a:endParaRPr>
          </a:p>
        </p:txBody>
      </p:sp>
      <p:sp>
        <p:nvSpPr>
          <p:cNvPr id="2" name="Title 1"/>
          <p:cNvSpPr>
            <a:spLocks noGrp="1"/>
          </p:cNvSpPr>
          <p:nvPr>
            <p:ph type="title"/>
          </p:nvPr>
        </p:nvSpPr>
        <p:spPr>
          <a:xfrm>
            <a:off x="304800" y="1481715"/>
            <a:ext cx="5672083" cy="4650861"/>
          </a:xfrm>
          <a:prstGeom prst="rect">
            <a:avLst/>
          </a:prstGeom>
        </p:spPr>
        <p:txBody>
          <a:bodyPr lIns="0" tIns="0" rIns="0" bIns="0"/>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Text Placeholder 5"/>
          <p:cNvSpPr>
            <a:spLocks noGrp="1"/>
          </p:cNvSpPr>
          <p:nvPr>
            <p:ph type="body" sz="quarter" idx="12"/>
          </p:nvPr>
        </p:nvSpPr>
        <p:spPr>
          <a:xfrm>
            <a:off x="6400800" y="1481716"/>
            <a:ext cx="5486400" cy="4668593"/>
          </a:xfrm>
          <a:prstGeom prst="rect">
            <a:avLst/>
          </a:prstGeom>
        </p:spPr>
        <p:txBody>
          <a:bodyPr lIns="0" tIns="0" rIns="0" bIns="0"/>
          <a:lstStyle>
            <a:lvl1pPr>
              <a:defRPr>
                <a:solidFill>
                  <a:schemeClr val="bg2"/>
                </a:solidFill>
              </a:defRPr>
            </a:lvl1pPr>
            <a:lvl2pPr marL="0" indent="0">
              <a:spcBef>
                <a:spcPts val="1467"/>
              </a:spcBef>
              <a:buFontTx/>
              <a:buNone/>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7"/>
          </p:nvPr>
        </p:nvSpPr>
        <p:spPr>
          <a:xfrm>
            <a:off x="304800" y="265737"/>
            <a:ext cx="5672083" cy="245767"/>
          </a:xfrm>
          <a:prstGeom prst="rect">
            <a:avLst/>
          </a:prstGeom>
        </p:spPr>
        <p:txBody>
          <a:bodyPr lIns="0" tIns="0" rIns="0" bIns="0"/>
          <a:lstStyle>
            <a:lvl1pPr>
              <a:defRPr sz="1467"/>
            </a:lvl1pPr>
          </a:lstStyle>
          <a:p>
            <a:pPr lvl="0"/>
            <a:r>
              <a:rPr lang="en-US" dirty="0"/>
              <a:t>Click to edit</a:t>
            </a:r>
          </a:p>
        </p:txBody>
      </p:sp>
      <p:sp>
        <p:nvSpPr>
          <p:cNvPr id="9" name="Text Placeholder 9"/>
          <p:cNvSpPr>
            <a:spLocks noGrp="1"/>
          </p:cNvSpPr>
          <p:nvPr>
            <p:ph type="body" sz="quarter" idx="18"/>
          </p:nvPr>
        </p:nvSpPr>
        <p:spPr>
          <a:xfrm>
            <a:off x="304800" y="511503"/>
            <a:ext cx="5672083"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3625543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title, text (dark background)">
    <p:spTree>
      <p:nvGrpSpPr>
        <p:cNvPr id="1" name=""/>
        <p:cNvGrpSpPr/>
        <p:nvPr/>
      </p:nvGrpSpPr>
      <p:grpSpPr>
        <a:xfrm>
          <a:off x="0" y="0"/>
          <a:ext cx="0" cy="0"/>
          <a:chOff x="0" y="0"/>
          <a:chExt cx="0" cy="0"/>
        </a:xfrm>
      </p:grpSpPr>
      <p:sp>
        <p:nvSpPr>
          <p:cNvPr id="5" name="Rectangle 4"/>
          <p:cNvSpPr/>
          <p:nvPr/>
        </p:nvSpPr>
        <p:spPr>
          <a:xfrm>
            <a:off x="6096000" y="0"/>
            <a:ext cx="6096000" cy="6858000"/>
          </a:xfrm>
          <a:prstGeom prst="rect">
            <a:avLst/>
          </a:prstGeom>
          <a:solidFill>
            <a:srgbClr val="011689"/>
          </a:solidFill>
        </p:spPr>
        <p:txBody>
          <a:bodyPr wrap="square" lIns="0" tIns="0" rIns="0" bIns="0" rtlCol="0" anchor="ctr">
            <a:noAutofit/>
          </a:bodyPr>
          <a:lstStyle/>
          <a:p>
            <a:pPr algn="ctr" defTabSz="914377"/>
            <a:endParaRPr lang="en-US" sz="1600" dirty="0">
              <a:solidFill>
                <a:srgbClr val="FFFFFF"/>
              </a:solidFill>
              <a:latin typeface="Arial"/>
              <a:cs typeface="Arial"/>
            </a:endParaRPr>
          </a:p>
        </p:txBody>
      </p:sp>
      <p:sp>
        <p:nvSpPr>
          <p:cNvPr id="2" name="Title 1"/>
          <p:cNvSpPr>
            <a:spLocks noGrp="1"/>
          </p:cNvSpPr>
          <p:nvPr>
            <p:ph type="title"/>
          </p:nvPr>
        </p:nvSpPr>
        <p:spPr>
          <a:xfrm>
            <a:off x="304800" y="1481715"/>
            <a:ext cx="5672083" cy="4650861"/>
          </a:xfrm>
          <a:prstGeom prst="rect">
            <a:avLst/>
          </a:prstGeom>
        </p:spPr>
        <p:txBody>
          <a:bodyPr lIns="0" tIns="0" rIns="0" bIns="0"/>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Text Placeholder 5"/>
          <p:cNvSpPr>
            <a:spLocks noGrp="1"/>
          </p:cNvSpPr>
          <p:nvPr>
            <p:ph type="body" sz="quarter" idx="12"/>
          </p:nvPr>
        </p:nvSpPr>
        <p:spPr>
          <a:xfrm>
            <a:off x="6400800" y="1481716"/>
            <a:ext cx="5486400" cy="4668593"/>
          </a:xfrm>
          <a:prstGeom prst="rect">
            <a:avLst/>
          </a:prstGeom>
        </p:spPr>
        <p:txBody>
          <a:bodyPr lIns="0" tIns="0" rIns="0" bIns="0"/>
          <a:lstStyle>
            <a:lvl1pPr>
              <a:defRPr>
                <a:solidFill>
                  <a:schemeClr val="bg2"/>
                </a:solidFill>
              </a:defRPr>
            </a:lvl1pPr>
            <a:lvl2pPr marL="0" indent="0">
              <a:spcBef>
                <a:spcPts val="1467"/>
              </a:spcBef>
              <a:buFontTx/>
              <a:buNone/>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7"/>
          </p:nvPr>
        </p:nvSpPr>
        <p:spPr>
          <a:xfrm>
            <a:off x="304800" y="265737"/>
            <a:ext cx="5672083" cy="245767"/>
          </a:xfrm>
          <a:prstGeom prst="rect">
            <a:avLst/>
          </a:prstGeom>
        </p:spPr>
        <p:txBody>
          <a:bodyPr lIns="0" tIns="0" rIns="0" bIns="0"/>
          <a:lstStyle>
            <a:lvl1pPr>
              <a:defRPr sz="1467"/>
            </a:lvl1pPr>
          </a:lstStyle>
          <a:p>
            <a:pPr lvl="0"/>
            <a:r>
              <a:rPr lang="en-US" dirty="0"/>
              <a:t>Click to edit</a:t>
            </a:r>
          </a:p>
        </p:txBody>
      </p:sp>
      <p:sp>
        <p:nvSpPr>
          <p:cNvPr id="9" name="Text Placeholder 9"/>
          <p:cNvSpPr>
            <a:spLocks noGrp="1"/>
          </p:cNvSpPr>
          <p:nvPr>
            <p:ph type="body" sz="quarter" idx="18"/>
          </p:nvPr>
        </p:nvSpPr>
        <p:spPr>
          <a:xfrm>
            <a:off x="304800" y="511503"/>
            <a:ext cx="5672083"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4132607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12192000" cy="6858000"/>
          </a:xfrm>
          <a:prstGeom prst="rect">
            <a:avLst/>
          </a:prstGeom>
        </p:spPr>
        <p:txBody>
          <a:bodyPr/>
          <a:lstStyle>
            <a:lvl1pPr algn="ctr">
              <a:defRPr sz="1333"/>
            </a:lvl1pPr>
          </a:lstStyle>
          <a:p>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5" name="Text Placeholder 6"/>
          <p:cNvSpPr>
            <a:spLocks noGrp="1"/>
          </p:cNvSpPr>
          <p:nvPr>
            <p:ph type="body" sz="quarter" idx="14"/>
          </p:nvPr>
        </p:nvSpPr>
        <p:spPr>
          <a:xfrm>
            <a:off x="304800" y="265737"/>
            <a:ext cx="8586952" cy="245767"/>
          </a:xfrm>
          <a:prstGeom prst="rect">
            <a:avLst/>
          </a:prstGeom>
        </p:spPr>
        <p:txBody>
          <a:bodyPr lIns="0" tIns="0" rIns="0" bIns="0"/>
          <a:lstStyle>
            <a:lvl1pPr>
              <a:defRPr sz="1467"/>
            </a:lvl1pPr>
          </a:lstStyle>
          <a:p>
            <a:pPr lvl="0"/>
            <a:r>
              <a:rPr lang="en-US" dirty="0"/>
              <a:t>Click to edit</a:t>
            </a:r>
          </a:p>
        </p:txBody>
      </p:sp>
      <p:sp>
        <p:nvSpPr>
          <p:cNvPr id="6" name="Text Placeholder 9"/>
          <p:cNvSpPr>
            <a:spLocks noGrp="1"/>
          </p:cNvSpPr>
          <p:nvPr>
            <p:ph type="body" sz="quarter" idx="15"/>
          </p:nvPr>
        </p:nvSpPr>
        <p:spPr>
          <a:xfrm>
            <a:off x="304800" y="511503"/>
            <a:ext cx="8586952"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1201868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3810000"/>
            <a:ext cx="3048000" cy="3048000"/>
          </a:xfrm>
          <a:prstGeom prst="rect">
            <a:avLst/>
          </a:prstGeom>
          <a:solidFill>
            <a:schemeClr val="tx1"/>
          </a:solidFill>
        </p:spPr>
        <p:txBody>
          <a:bodyPr lIns="228600" tIns="155448" rIns="228600" bIns="228600"/>
          <a:lstStyle>
            <a:lvl1pPr>
              <a:defRPr>
                <a:solidFill>
                  <a:schemeClr val="bg2"/>
                </a:solidFill>
              </a:defRPr>
            </a:lvl1pPr>
            <a:lvl2pPr>
              <a:defRPr sz="1333">
                <a:solidFill>
                  <a:schemeClr val="bg2"/>
                </a:solidFill>
              </a:defRPr>
            </a:lvl2pPr>
            <a:lvl3pPr>
              <a:defRPr sz="1333">
                <a:solidFill>
                  <a:schemeClr val="bg2"/>
                </a:solidFill>
              </a:defRPr>
            </a:lvl3pPr>
            <a:lvl4pPr>
              <a:defRPr sz="1333">
                <a:solidFill>
                  <a:schemeClr val="bg2"/>
                </a:solidFill>
              </a:defRPr>
            </a:lvl4pPr>
            <a:lvl5pPr>
              <a:defRPr sz="1333">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solidFill>
                  <a:srgbClr val="FFFFFF"/>
                </a:solidFill>
              </a:rPr>
              <a:t>IBM Health Corps / © 2018 IBM Corporation</a:t>
            </a:r>
            <a:endParaRPr lang="en-US" dirty="0">
              <a:solidFill>
                <a:srgbClr val="FFFFFF"/>
              </a:solidFill>
            </a:endParaRPr>
          </a:p>
        </p:txBody>
      </p:sp>
    </p:spTree>
    <p:extLst>
      <p:ext uri="{BB962C8B-B14F-4D97-AF65-F5344CB8AC3E}">
        <p14:creationId xmlns:p14="http://schemas.microsoft.com/office/powerpoint/2010/main" val="3852291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6096001" y="3429000"/>
            <a:ext cx="6096000" cy="3429000"/>
          </a:xfrm>
          <a:prstGeom prst="rect">
            <a:avLst/>
          </a:prstGeom>
          <a:solidFill>
            <a:schemeClr val="accent2"/>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9144000" y="6443224"/>
            <a:ext cx="2743200" cy="182880"/>
          </a:xfrm>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7" name="Text Placeholder 6"/>
          <p:cNvSpPr>
            <a:spLocks noGrp="1"/>
          </p:cNvSpPr>
          <p:nvPr>
            <p:ph type="body" sz="quarter" idx="14"/>
          </p:nvPr>
        </p:nvSpPr>
        <p:spPr>
          <a:xfrm>
            <a:off x="304800" y="1463041"/>
            <a:ext cx="5672083" cy="4651641"/>
          </a:xfrm>
          <a:prstGeom prst="rect">
            <a:avLst/>
          </a:prstGeom>
        </p:spPr>
        <p:txBody>
          <a:bodyPr lIns="0" tIns="0" rIns="0" bIns="0"/>
          <a:lstStyle>
            <a:lvl1pPr>
              <a:defRPr sz="2133"/>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9144000" y="0"/>
            <a:ext cx="3048000" cy="3429000"/>
          </a:xfrm>
          <a:prstGeom prst="rect">
            <a:avLst/>
          </a:prstGeom>
          <a:solidFill>
            <a:schemeClr val="bg1"/>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6096000" y="0"/>
            <a:ext cx="3048000" cy="3429000"/>
          </a:xfrm>
          <a:prstGeom prst="rect">
            <a:avLst/>
          </a:prstGeom>
          <a:solidFill>
            <a:schemeClr val="accent3"/>
          </a:solidFill>
        </p:spPr>
        <p:txBody>
          <a:bodyPr lIns="228600" tIns="192024" rIns="228600" bIns="228600"/>
          <a:lstStyle>
            <a:lvl1pPr>
              <a:defRPr sz="1867">
                <a:solidFill>
                  <a:schemeClr val="bg2"/>
                </a:solidFill>
              </a:defRPr>
            </a:lvl1pPr>
          </a:lstStyle>
          <a:p>
            <a:pPr lvl="0"/>
            <a:r>
              <a:rPr lang="en-US" dirty="0"/>
              <a:t>Click to edit Master text styles</a:t>
            </a:r>
          </a:p>
        </p:txBody>
      </p:sp>
      <p:sp>
        <p:nvSpPr>
          <p:cNvPr id="9" name="Text Placeholder 6"/>
          <p:cNvSpPr>
            <a:spLocks noGrp="1"/>
          </p:cNvSpPr>
          <p:nvPr>
            <p:ph type="body" sz="quarter" idx="18"/>
          </p:nvPr>
        </p:nvSpPr>
        <p:spPr>
          <a:xfrm>
            <a:off x="304800" y="265737"/>
            <a:ext cx="5672083" cy="245767"/>
          </a:xfrm>
          <a:prstGeom prst="rect">
            <a:avLst/>
          </a:prstGeom>
        </p:spPr>
        <p:txBody>
          <a:bodyPr lIns="0" tIns="0" rIns="0" bIns="0"/>
          <a:lstStyle>
            <a:lvl1pPr>
              <a:defRPr sz="1467"/>
            </a:lvl1pPr>
          </a:lstStyle>
          <a:p>
            <a:pPr lvl="0"/>
            <a:r>
              <a:rPr lang="en-US" dirty="0"/>
              <a:t>Click to edit</a:t>
            </a:r>
          </a:p>
        </p:txBody>
      </p:sp>
      <p:sp>
        <p:nvSpPr>
          <p:cNvPr id="11" name="Text Placeholder 9"/>
          <p:cNvSpPr>
            <a:spLocks noGrp="1"/>
          </p:cNvSpPr>
          <p:nvPr>
            <p:ph type="body" sz="quarter" idx="19"/>
          </p:nvPr>
        </p:nvSpPr>
        <p:spPr>
          <a:xfrm>
            <a:off x="304800" y="511503"/>
            <a:ext cx="5672083"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295235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3048000" cy="6858000"/>
          </a:xfrm>
          <a:prstGeom prst="rect">
            <a:avLst/>
          </a:prstGeom>
          <a:solidFill>
            <a:schemeClr val="tx1"/>
          </a:solidFill>
        </p:spPr>
        <p:txBody>
          <a:bodyPr lIns="228600" tIns="182880" rIns="228600" bIns="228600"/>
          <a:lstStyle>
            <a:lvl1pPr>
              <a:defRPr sz="2133">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3048000" y="0"/>
            <a:ext cx="3048000" cy="6858000"/>
          </a:xfrm>
          <a:prstGeom prst="rect">
            <a:avLst/>
          </a:prstGeom>
          <a:solidFill>
            <a:schemeClr val="accent2"/>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6096000" y="0"/>
            <a:ext cx="3048000" cy="6858000"/>
          </a:xfrm>
          <a:prstGeom prst="rect">
            <a:avLst/>
          </a:prstGeom>
          <a:solidFill>
            <a:schemeClr val="accent3"/>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9144000" y="0"/>
            <a:ext cx="3048000" cy="6858000"/>
          </a:xfrm>
          <a:prstGeom prst="rect">
            <a:avLst/>
          </a:prstGeom>
          <a:solidFill>
            <a:schemeClr val="tx2">
              <a:lumMod val="75000"/>
            </a:schemeClr>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solidFill>
                  <a:srgbClr val="FFFFFF"/>
                </a:solidFill>
              </a:rPr>
              <a:t>IBM Health Corps / © 2018 IBM Corporation</a:t>
            </a:r>
            <a:endParaRPr lang="en-US" dirty="0">
              <a:solidFill>
                <a:srgbClr val="FFFFFF"/>
              </a:solidFill>
            </a:endParaRPr>
          </a:p>
        </p:txBody>
      </p:sp>
    </p:spTree>
    <p:extLst>
      <p:ext uri="{BB962C8B-B14F-4D97-AF65-F5344CB8AC3E}">
        <p14:creationId xmlns:p14="http://schemas.microsoft.com/office/powerpoint/2010/main" val="2731635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1193365"/>
          </a:xfrm>
          <a:prstGeom prst="rect">
            <a:avLst/>
          </a:prstGeo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7" name="Text Placeholder 6"/>
          <p:cNvSpPr>
            <a:spLocks noGrp="1"/>
          </p:cNvSpPr>
          <p:nvPr>
            <p:ph type="body" sz="quarter" idx="12"/>
          </p:nvPr>
        </p:nvSpPr>
        <p:spPr>
          <a:xfrm>
            <a:off x="304800" y="1463040"/>
            <a:ext cx="2438400" cy="4669536"/>
          </a:xfrm>
          <a:prstGeom prst="rect">
            <a:avLst/>
          </a:prstGeom>
        </p:spPr>
        <p:txBody>
          <a:bodyPr/>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3352800" y="1499616"/>
            <a:ext cx="2438400" cy="4608576"/>
          </a:xfrm>
          <a:prstGeom prst="rect">
            <a:avLst/>
          </a:prstGeom>
        </p:spPr>
        <p:txBody>
          <a:bodyPr/>
          <a:lstStyle>
            <a:lvl1pPr>
              <a:defRPr sz="1867"/>
            </a:lvl1pPr>
            <a:lvl2pPr marL="0" indent="0">
              <a:buNone/>
              <a:defRPr sz="1333"/>
            </a:lvl2pPr>
            <a:lvl3pPr>
              <a:defRPr sz="1333"/>
            </a:lvl3pPr>
            <a:lvl4pPr>
              <a:defRPr sz="1333"/>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6267189" y="1454615"/>
            <a:ext cx="5620011" cy="4608576"/>
          </a:xfrm>
          <a:prstGeom prst="rect">
            <a:avLst/>
          </a:prstGeom>
        </p:spPr>
        <p:txBody>
          <a:bodyPr/>
          <a:lstStyle>
            <a:lvl1pPr marL="156629" indent="-156629">
              <a:tabLst/>
              <a:defRPr sz="3200"/>
            </a:lvl1pPr>
            <a:lvl2pPr marL="0" indent="0">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0844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Text Placeholder 5"/>
          <p:cNvSpPr>
            <a:spLocks noGrp="1"/>
          </p:cNvSpPr>
          <p:nvPr>
            <p:ph type="body" sz="quarter" idx="12"/>
          </p:nvPr>
        </p:nvSpPr>
        <p:spPr>
          <a:xfrm>
            <a:off x="304800" y="256033"/>
            <a:ext cx="2438400" cy="5878660"/>
          </a:xfrm>
          <a:prstGeom prst="rect">
            <a:avLst/>
          </a:prstGeom>
        </p:spPr>
        <p:txBody>
          <a:bodyPr/>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3352800" y="300567"/>
            <a:ext cx="8534400" cy="6129867"/>
          </a:xfrm>
          <a:prstGeom prst="rect">
            <a:avLst/>
          </a:prstGeom>
        </p:spPr>
        <p:txBody>
          <a:bodyPr/>
          <a:lstStyle/>
          <a:p>
            <a:r>
              <a:rPr lang="en-US" dirty="0"/>
              <a:t>Click icon to add table</a:t>
            </a:r>
          </a:p>
        </p:txBody>
      </p:sp>
    </p:spTree>
    <p:extLst>
      <p:ext uri="{BB962C8B-B14F-4D97-AF65-F5344CB8AC3E}">
        <p14:creationId xmlns:p14="http://schemas.microsoft.com/office/powerpoint/2010/main" val="309443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2CBE46-D3DA-4D4D-B717-C5AA3098486E}" type="datetimeFigureOut">
              <a:rPr lang="en-US" smtClean="0"/>
              <a:t>4/20/2019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EBB47-C3E0-4215-8682-462AE8857AF9}" type="slidenum">
              <a:rPr lang="en-US" smtClean="0"/>
              <a:t>‹#›</a:t>
            </a:fld>
            <a:endParaRPr lang="en-US"/>
          </a:p>
        </p:txBody>
      </p:sp>
    </p:spTree>
    <p:extLst>
      <p:ext uri="{BB962C8B-B14F-4D97-AF65-F5344CB8AC3E}">
        <p14:creationId xmlns:p14="http://schemas.microsoft.com/office/powerpoint/2010/main" val="2984585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pic>
        <p:nvPicPr>
          <p:cNvPr id="5" name="Picture 4" descr="ibm_gr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4604" y="2914867"/>
            <a:ext cx="1730144" cy="701463"/>
          </a:xfrm>
          <a:prstGeom prst="rect">
            <a:avLst/>
          </a:prstGeom>
        </p:spPr>
      </p:pic>
    </p:spTree>
    <p:extLst>
      <p:ext uri="{BB962C8B-B14F-4D97-AF65-F5344CB8AC3E}">
        <p14:creationId xmlns:p14="http://schemas.microsoft.com/office/powerpoint/2010/main" val="3375762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09585"/>
            <a:fld id="{E4D3D022-A42C-4392-8E0A-166ED77A7B32}" type="datetimeFigureOut">
              <a:rPr lang="en-US" smtClean="0">
                <a:solidFill>
                  <a:srgbClr val="000000"/>
                </a:solidFill>
              </a:rPr>
              <a:pPr defTabSz="609585"/>
              <a:t>4/20/2019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E18DCE00-5B05-4F04-A928-741BC42AAEB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2614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1_insight, text, boxes">
    <p:bg>
      <p:bgPr>
        <a:solidFill>
          <a:srgbClr val="F3F3F3"/>
        </a:solidFill>
        <a:effectLst/>
      </p:bgPr>
    </p:bg>
    <p:spTree>
      <p:nvGrpSpPr>
        <p:cNvPr id="1" name=""/>
        <p:cNvGrpSpPr/>
        <p:nvPr/>
      </p:nvGrpSpPr>
      <p:grpSpPr>
        <a:xfrm>
          <a:off x="0" y="0"/>
          <a:ext cx="0" cy="0"/>
          <a:chOff x="0" y="0"/>
          <a:chExt cx="0" cy="0"/>
        </a:xfrm>
      </p:grpSpPr>
      <p:sp>
        <p:nvSpPr>
          <p:cNvPr id="1176" name="Body Level One…"/>
          <p:cNvSpPr txBox="1">
            <a:spLocks noGrp="1"/>
          </p:cNvSpPr>
          <p:nvPr>
            <p:ph type="body" sz="quarter" idx="1"/>
          </p:nvPr>
        </p:nvSpPr>
        <p:spPr>
          <a:xfrm>
            <a:off x="6096000" y="0"/>
            <a:ext cx="3048000" cy="3429000"/>
          </a:xfrm>
          <a:prstGeom prst="rect">
            <a:avLst/>
          </a:prstGeom>
          <a:solidFill>
            <a:schemeClr val="accent2"/>
          </a:solidFill>
        </p:spPr>
        <p:txBody>
          <a:bodyPr lIns="201168" tIns="201168" rIns="201168" bIns="201168">
            <a:normAutofit/>
          </a:bodyPr>
          <a:lstStyle>
            <a:lvl1pPr>
              <a:defRPr>
                <a:latin typeface="IBM Plex Sans"/>
                <a:ea typeface="IBM Plex Sans"/>
                <a:cs typeface="IBM Plex Sans"/>
                <a:sym typeface="IBM Plex Sans"/>
              </a:defRPr>
            </a:lvl1pPr>
            <a:lvl2pPr>
              <a:defRPr>
                <a:latin typeface="IBM Plex Sans"/>
                <a:ea typeface="IBM Plex Sans"/>
                <a:cs typeface="IBM Plex Sans"/>
                <a:sym typeface="IBM Plex Sans"/>
              </a:defRPr>
            </a:lvl2pPr>
            <a:lvl3pPr>
              <a:defRPr>
                <a:latin typeface="IBM Plex Sans"/>
                <a:ea typeface="IBM Plex Sans"/>
                <a:cs typeface="IBM Plex Sans"/>
                <a:sym typeface="IBM Plex Sans"/>
              </a:defRPr>
            </a:lvl3pPr>
            <a:lvl4pPr>
              <a:defRPr>
                <a:latin typeface="IBM Plex Sans"/>
                <a:ea typeface="IBM Plex Sans"/>
                <a:cs typeface="IBM Plex Sans"/>
                <a:sym typeface="IBM Plex Sans"/>
              </a:defRPr>
            </a:lvl4pPr>
            <a:lvl5pPr>
              <a:defRPr>
                <a:latin typeface="IBM Plex Sans"/>
                <a:ea typeface="IBM Plex Sans"/>
                <a:cs typeface="IBM Plex Sans"/>
                <a:sym typeface="IBM Plex Sans"/>
              </a:defRPr>
            </a:lvl5pPr>
          </a:lstStyle>
          <a:p>
            <a:r>
              <a:t>Body Level One</a:t>
            </a:r>
          </a:p>
          <a:p>
            <a:pPr lvl="1"/>
            <a:r>
              <a:t>Body Level Two</a:t>
            </a:r>
          </a:p>
          <a:p>
            <a:pPr lvl="2"/>
            <a:r>
              <a:t>Body Level Three</a:t>
            </a:r>
          </a:p>
          <a:p>
            <a:pPr lvl="3"/>
            <a:r>
              <a:t>Body Level Four</a:t>
            </a:r>
          </a:p>
          <a:p>
            <a:pPr lvl="4"/>
            <a:r>
              <a:t>Body Level Five</a:t>
            </a:r>
          </a:p>
        </p:txBody>
      </p:sp>
      <p:sp>
        <p:nvSpPr>
          <p:cNvPr id="1177" name="Title Text"/>
          <p:cNvSpPr txBox="1">
            <a:spLocks noGrp="1"/>
          </p:cNvSpPr>
          <p:nvPr>
            <p:ph type="title"/>
          </p:nvPr>
        </p:nvSpPr>
        <p:spPr>
          <a:xfrm>
            <a:off x="280415" y="183558"/>
            <a:ext cx="5522979" cy="1072897"/>
          </a:xfrm>
          <a:prstGeom prst="rect">
            <a:avLst/>
          </a:prstGeom>
        </p:spPr>
        <p:txBody>
          <a:bodyPr>
            <a:normAutofit/>
          </a:bodyPr>
          <a:lstStyle>
            <a:lvl1pPr>
              <a:defRPr>
                <a:solidFill>
                  <a:srgbClr val="000000"/>
                </a:solidFill>
                <a:latin typeface="IBM Plex Sans"/>
                <a:ea typeface="IBM Plex Sans"/>
                <a:cs typeface="IBM Plex Sans"/>
                <a:sym typeface="IBM Plex Sans"/>
              </a:defRPr>
            </a:lvl1pPr>
          </a:lstStyle>
          <a:p>
            <a:r>
              <a:t>Title Text</a:t>
            </a:r>
          </a:p>
        </p:txBody>
      </p:sp>
      <p:sp>
        <p:nvSpPr>
          <p:cNvPr id="1178"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
        <p:nvSpPr>
          <p:cNvPr id="1179" name="Rectangle"/>
          <p:cNvSpPr>
            <a:spLocks noGrp="1"/>
          </p:cNvSpPr>
          <p:nvPr>
            <p:ph type="body" sz="half" idx="13"/>
          </p:nvPr>
        </p:nvSpPr>
        <p:spPr>
          <a:xfrm>
            <a:off x="292609" y="1658112"/>
            <a:ext cx="5498593" cy="4336289"/>
          </a:xfrm>
          <a:prstGeom prst="rect">
            <a:avLst/>
          </a:prstGeom>
        </p:spPr>
        <p:txBody>
          <a:bodyPr>
            <a:normAutofit/>
          </a:bodyPr>
          <a:lstStyle/>
          <a:p>
            <a:pPr>
              <a:defRPr>
                <a:solidFill>
                  <a:srgbClr val="000000"/>
                </a:solidFill>
                <a:latin typeface="IBM Plex Sans"/>
                <a:ea typeface="IBM Plex Sans"/>
                <a:cs typeface="IBM Plex Sans"/>
                <a:sym typeface="IBM Plex Sans"/>
              </a:defRPr>
            </a:pPr>
            <a:endParaRPr/>
          </a:p>
        </p:txBody>
      </p:sp>
      <p:sp>
        <p:nvSpPr>
          <p:cNvPr id="1180" name="Rectangle"/>
          <p:cNvSpPr/>
          <p:nvPr/>
        </p:nvSpPr>
        <p:spPr>
          <a:xfrm>
            <a:off x="9144000" y="0"/>
            <a:ext cx="3048000" cy="3429000"/>
          </a:xfrm>
          <a:prstGeom prst="rect">
            <a:avLst/>
          </a:prstGeom>
          <a:solidFill>
            <a:srgbClr val="031973"/>
          </a:solidFill>
          <a:ln w="12700">
            <a:miter lim="400000"/>
          </a:ln>
        </p:spPr>
        <p:txBody>
          <a:bodyPr lIns="268224" tIns="268224" rIns="268224" bIns="268224">
            <a:normAutofit/>
          </a:bodyPr>
          <a:lstStyle/>
          <a:p>
            <a:pPr>
              <a:spcBef>
                <a:spcPts val="1467"/>
              </a:spcBef>
              <a:defRPr sz="1400">
                <a:latin typeface="IBM Plex Sans"/>
                <a:ea typeface="IBM Plex Sans"/>
                <a:cs typeface="IBM Plex Sans"/>
                <a:sym typeface="IBM Plex Sans"/>
              </a:defRPr>
            </a:pPr>
            <a:endParaRPr sz="1867" dirty="0">
              <a:solidFill>
                <a:srgbClr val="000000"/>
              </a:solidFill>
              <a:ea typeface="IBM Plex Sans"/>
              <a:cs typeface="IBM Plex Sans"/>
              <a:sym typeface="IBM Plex Sans"/>
            </a:endParaRPr>
          </a:p>
        </p:txBody>
      </p:sp>
      <p:sp>
        <p:nvSpPr>
          <p:cNvPr id="1181" name="Rectangle"/>
          <p:cNvSpPr/>
          <p:nvPr/>
        </p:nvSpPr>
        <p:spPr>
          <a:xfrm>
            <a:off x="6096000" y="3426883"/>
            <a:ext cx="6096000" cy="3431116"/>
          </a:xfrm>
          <a:prstGeom prst="rect">
            <a:avLst/>
          </a:prstGeom>
          <a:solidFill>
            <a:srgbClr val="0530AD"/>
          </a:solidFill>
          <a:ln w="12700">
            <a:miter lim="400000"/>
          </a:ln>
        </p:spPr>
        <p:txBody>
          <a:bodyPr lIns="268224" tIns="268224" rIns="268224" bIns="268224">
            <a:normAutofit/>
          </a:bodyPr>
          <a:lstStyle/>
          <a:p>
            <a:pPr>
              <a:spcBef>
                <a:spcPts val="1467"/>
              </a:spcBef>
              <a:defRPr sz="1400">
                <a:latin typeface="IBM Plex Sans"/>
                <a:ea typeface="IBM Plex Sans"/>
                <a:cs typeface="IBM Plex Sans"/>
                <a:sym typeface="IBM Plex Sans"/>
              </a:defRPr>
            </a:pPr>
            <a:endParaRPr sz="1867" dirty="0">
              <a:solidFill>
                <a:srgbClr val="000000"/>
              </a:solidFill>
              <a:ea typeface="IBM Plex Sans"/>
              <a:cs typeface="IBM Plex Sans"/>
              <a:sym typeface="IBM Plex Sans"/>
            </a:endParaRPr>
          </a:p>
        </p:txBody>
      </p:sp>
    </p:spTree>
    <p:extLst>
      <p:ext uri="{BB962C8B-B14F-4D97-AF65-F5344CB8AC3E}">
        <p14:creationId xmlns:p14="http://schemas.microsoft.com/office/powerpoint/2010/main" val="259248009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text,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6096000" y="0"/>
            <a:ext cx="6096000" cy="68580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80416" y="268224"/>
            <a:ext cx="5522976" cy="1072896"/>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solidFill>
                  <a:srgbClr val="000000"/>
                </a:solidFill>
              </a:rPr>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p:nvPr>
        </p:nvSpPr>
        <p:spPr>
          <a:xfrm>
            <a:off x="292608" y="1658112"/>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2766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oxes (1 large, 4 small)">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6096000" y="3426883"/>
            <a:ext cx="3048000" cy="3431117"/>
          </a:xfrm>
          <a:prstGeom prst="rect">
            <a:avLst/>
          </a:prstGeo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0" y="-1"/>
            <a:ext cx="12192000" cy="3425951"/>
          </a:xfrm>
          <a:prstGeom prst="rect">
            <a:avLst/>
          </a:prstGeom>
          <a:solidFill>
            <a:schemeClr val="tx1"/>
          </a:solidFill>
        </p:spPr>
        <p:txBody>
          <a:bodyPr lIns="182880" tIns="164592" rIns="228600" bIns="228600"/>
          <a:lstStyle>
            <a:lvl1pPr>
              <a:defRPr sz="6400"/>
            </a:lvl1pPr>
          </a:lstStyle>
          <a:p>
            <a:r>
              <a:rPr lang="en-US"/>
              <a:t>Click to edit Master title style</a:t>
            </a:r>
            <a:endParaRPr lang="en-US" dirty="0"/>
          </a:p>
        </p:txBody>
      </p:sp>
      <p:sp>
        <p:nvSpPr>
          <p:cNvPr id="11" name="Content Placeholder 10"/>
          <p:cNvSpPr>
            <a:spLocks noGrp="1"/>
          </p:cNvSpPr>
          <p:nvPr>
            <p:ph sz="quarter" idx="18"/>
          </p:nvPr>
        </p:nvSpPr>
        <p:spPr>
          <a:xfrm>
            <a:off x="9144000" y="3426883"/>
            <a:ext cx="3048000" cy="3431117"/>
          </a:xfrm>
          <a:prstGeom prst="rect">
            <a:avLst/>
          </a:prstGeom>
          <a:solidFill>
            <a:srgbClr val="6BA5FF"/>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4" name="Content Placeholder 13"/>
          <p:cNvSpPr>
            <a:spLocks noGrp="1"/>
          </p:cNvSpPr>
          <p:nvPr>
            <p:ph sz="quarter" idx="19"/>
          </p:nvPr>
        </p:nvSpPr>
        <p:spPr>
          <a:xfrm>
            <a:off x="3048001" y="3426883"/>
            <a:ext cx="3048000" cy="3431116"/>
          </a:xfrm>
          <a:prstGeom prst="rect">
            <a:avLst/>
          </a:prstGeom>
          <a:solidFill>
            <a:srgbClr val="054ADA"/>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7" name="Content Placeholder 6"/>
          <p:cNvSpPr>
            <a:spLocks noGrp="1"/>
          </p:cNvSpPr>
          <p:nvPr>
            <p:ph sz="quarter" idx="20"/>
          </p:nvPr>
        </p:nvSpPr>
        <p:spPr>
          <a:xfrm>
            <a:off x="0" y="3426883"/>
            <a:ext cx="3048000" cy="3431116"/>
          </a:xfrm>
          <a:prstGeom prst="rect">
            <a:avLst/>
          </a:prstGeom>
          <a:solidFill>
            <a:srgbClr val="031973"/>
          </a:solidFill>
        </p:spPr>
        <p:txBody>
          <a:bodyPr lIns="219456" tIns="201168" rIns="228600" bIns="228600"/>
          <a:lstStyle>
            <a:lvl1pPr>
              <a:defRPr>
                <a:solidFill>
                  <a:schemeClr val="bg1"/>
                </a:solidFill>
              </a:defRPr>
            </a:lvl1pPr>
          </a:lstStyle>
          <a:p>
            <a:pPr lvl="0"/>
            <a:r>
              <a:rPr lang="en-US"/>
              <a:t>Click to edit Master text styles</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solidFill>
                  <a:srgbClr val="000E5E"/>
                </a:solidFill>
              </a:rPr>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solidFill>
                  <a:srgbClr val="000E5E"/>
                </a:solidFill>
              </a:rPr>
              <a:pPr/>
              <a:t>‹#›</a:t>
            </a:fld>
            <a:endParaRPr lang="en-US" dirty="0">
              <a:solidFill>
                <a:srgbClr val="000E5E"/>
              </a:solidFill>
            </a:endParaRPr>
          </a:p>
        </p:txBody>
      </p:sp>
    </p:spTree>
    <p:extLst>
      <p:ext uri="{BB962C8B-B14F-4D97-AF65-F5344CB8AC3E}">
        <p14:creationId xmlns:p14="http://schemas.microsoft.com/office/powerpoint/2010/main" val="3928582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black box) over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701800"/>
            <a:ext cx="12192000" cy="5156200"/>
          </a:xfrm>
          <a:prstGeom prst="rect">
            <a:avLst/>
          </a:prstGeo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0" y="0"/>
            <a:ext cx="12192000" cy="1701800"/>
          </a:xfrm>
          <a:prstGeom prst="rect">
            <a:avLst/>
          </a:prstGeom>
          <a:solidFill>
            <a:schemeClr val="tx1"/>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solidFill>
                  <a:srgbClr val="000000"/>
                </a:solidFill>
              </a:rPr>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4835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280416" y="268224"/>
            <a:ext cx="5522976" cy="5726176"/>
          </a:xfrm>
          <a:prstGeom prst="rect">
            <a:avLst/>
          </a:prstGeo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solidFill>
                  <a:srgbClr val="000000"/>
                </a:solidFill>
              </a:rPr>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41296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04800" y="6437376"/>
            <a:ext cx="8534400" cy="182880"/>
          </a:xfrm>
        </p:spPr>
        <p:txBody>
          <a:bodyPr/>
          <a:lstStyle>
            <a:lvl1pPr>
              <a:defRPr>
                <a:solidFill>
                  <a:schemeClr val="tx1"/>
                </a:solidFill>
              </a:defRPr>
            </a:lvl1pPr>
          </a:lstStyle>
          <a:p>
            <a:r>
              <a:rPr lang="en-US" dirty="0">
                <a:solidFill>
                  <a:srgbClr val="000000"/>
                </a:solidFill>
              </a:rPr>
              <a:t>IBM Health Corps / © 2018 IBM Corporation</a:t>
            </a:r>
          </a:p>
        </p:txBody>
      </p:sp>
      <p:pic>
        <p:nvPicPr>
          <p:cNvPr id="8" name="Picture 7" descr="ibm_gr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91749" y="6273780"/>
            <a:ext cx="695452" cy="281961"/>
          </a:xfrm>
          <a:prstGeom prst="rect">
            <a:avLst/>
          </a:prstGeom>
        </p:spPr>
      </p:pic>
      <p:sp>
        <p:nvSpPr>
          <p:cNvPr id="7" name="Text Placeholder 6"/>
          <p:cNvSpPr>
            <a:spLocks noGrp="1"/>
          </p:cNvSpPr>
          <p:nvPr>
            <p:ph type="body" sz="quarter" idx="11"/>
          </p:nvPr>
        </p:nvSpPr>
        <p:spPr>
          <a:xfrm>
            <a:off x="304800" y="265737"/>
            <a:ext cx="8586952" cy="245767"/>
          </a:xfrm>
          <a:prstGeom prst="rect">
            <a:avLst/>
          </a:prstGeom>
        </p:spPr>
        <p:txBody>
          <a:bodyPr lIns="0" tIns="0" rIns="0" bIns="0"/>
          <a:lstStyle>
            <a:lvl1pPr>
              <a:defRPr sz="1467"/>
            </a:lvl1pPr>
          </a:lstStyle>
          <a:p>
            <a:pPr lvl="0"/>
            <a:r>
              <a:rPr lang="en-US" dirty="0"/>
              <a:t>Click to edit</a:t>
            </a:r>
          </a:p>
        </p:txBody>
      </p:sp>
      <p:sp>
        <p:nvSpPr>
          <p:cNvPr id="10" name="Text Placeholder 9"/>
          <p:cNvSpPr>
            <a:spLocks noGrp="1"/>
          </p:cNvSpPr>
          <p:nvPr>
            <p:ph type="body" sz="quarter" idx="12"/>
          </p:nvPr>
        </p:nvSpPr>
        <p:spPr>
          <a:xfrm>
            <a:off x="304800" y="511503"/>
            <a:ext cx="8586952"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2542227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text (two columns), half-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dirty="0">
                <a:solidFill>
                  <a:srgbClr val="000000"/>
                </a:solidFill>
              </a:rPr>
              <a:t>IBM Health Corps / © 2018 IBM Corporation</a:t>
            </a:r>
            <a:endParaRPr lang="en-US" dirty="0">
              <a:solidFill>
                <a:srgbClr val="000000"/>
              </a:solidFill>
            </a:endParaRPr>
          </a:p>
        </p:txBody>
      </p:sp>
      <p:sp>
        <p:nvSpPr>
          <p:cNvPr id="10" name="Text Placeholder 6"/>
          <p:cNvSpPr>
            <a:spLocks noGrp="1"/>
          </p:cNvSpPr>
          <p:nvPr>
            <p:ph type="body" sz="quarter" idx="17"/>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1" name="Text Placeholder 9"/>
          <p:cNvSpPr>
            <a:spLocks noGrp="1"/>
          </p:cNvSpPr>
          <p:nvPr>
            <p:ph type="body" sz="quarter" idx="12"/>
          </p:nvPr>
        </p:nvSpPr>
        <p:spPr>
          <a:xfrm>
            <a:off x="304800" y="511503"/>
            <a:ext cx="5679089"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535344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6096000" y="0"/>
            <a:ext cx="6096000" cy="6858000"/>
          </a:xfrm>
          <a:prstGeom prst="rect">
            <a:avLst/>
          </a:prstGeom>
        </p:spPr>
        <p:txBody>
          <a:bodyPr/>
          <a:lstStyle/>
          <a:p>
            <a:r>
              <a:rPr lang="en-US" dirty="0"/>
              <a:t>Drag picture to placeholder or click icon to add</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7" name="Text Placeholder 6"/>
          <p:cNvSpPr>
            <a:spLocks noGrp="1"/>
          </p:cNvSpPr>
          <p:nvPr>
            <p:ph type="body" sz="quarter" idx="14"/>
          </p:nvPr>
        </p:nvSpPr>
        <p:spPr>
          <a:xfrm>
            <a:off x="304800" y="1463039"/>
            <a:ext cx="5679089" cy="4781127"/>
          </a:xfrm>
          <a:prstGeom prst="rect">
            <a:avLst/>
          </a:prstGeom>
        </p:spPr>
        <p:txBody>
          <a:bodyPr lIns="0" tIns="0" rIns="0" bIns="0"/>
          <a:lstStyle>
            <a:lvl1pPr>
              <a:spcBef>
                <a:spcPts val="1467"/>
              </a:spcBef>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p:cNvSpPr>
            <a:spLocks noGrp="1"/>
          </p:cNvSpPr>
          <p:nvPr>
            <p:ph type="body" sz="quarter" idx="17"/>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1" name="Text Placeholder 9"/>
          <p:cNvSpPr>
            <a:spLocks noGrp="1"/>
          </p:cNvSpPr>
          <p:nvPr>
            <p:ph type="body" sz="quarter" idx="12"/>
          </p:nvPr>
        </p:nvSpPr>
        <p:spPr>
          <a:xfrm>
            <a:off x="304800" y="511503"/>
            <a:ext cx="5679089"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152120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2CBE46-D3DA-4D4D-B717-C5AA3098486E}" type="datetimeFigureOut">
              <a:rPr lang="en-US" smtClean="0"/>
              <a:t>4/20/2019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EBB47-C3E0-4215-8682-462AE8857AF9}" type="slidenum">
              <a:rPr lang="en-US" smtClean="0"/>
              <a:t>‹#›</a:t>
            </a:fld>
            <a:endParaRPr lang="en-US"/>
          </a:p>
        </p:txBody>
      </p:sp>
    </p:spTree>
    <p:extLst>
      <p:ext uri="{BB962C8B-B14F-4D97-AF65-F5344CB8AC3E}">
        <p14:creationId xmlns:p14="http://schemas.microsoft.com/office/powerpoint/2010/main" val="1234871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text (two 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8" name="Text Placeholder 7"/>
          <p:cNvSpPr>
            <a:spLocks noGrp="1"/>
          </p:cNvSpPr>
          <p:nvPr>
            <p:ph type="body" sz="quarter" idx="12"/>
          </p:nvPr>
        </p:nvSpPr>
        <p:spPr>
          <a:xfrm>
            <a:off x="304800" y="1499617"/>
            <a:ext cx="5486400" cy="4781127"/>
          </a:xfrm>
          <a:prstGeom prst="rect">
            <a:avLst/>
          </a:prstGeom>
        </p:spPr>
        <p:txBody>
          <a:bodyPr lIns="0" tIns="0" rIns="0" bIns="0"/>
          <a:lstStyle>
            <a:lvl1pPr>
              <a:spcBef>
                <a:spcPts val="0"/>
              </a:spcBef>
              <a:defRPr sz="1867"/>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6400800" y="1499617"/>
            <a:ext cx="5486400" cy="4781127"/>
          </a:xfrm>
          <a:prstGeom prst="rect">
            <a:avLst/>
          </a:prstGeom>
        </p:spPr>
        <p:txBody>
          <a:bodyPr lIns="0" tIns="0" rIns="0" bIns="0"/>
          <a:lstStyle>
            <a:lvl1pPr>
              <a:spcBef>
                <a:spcPts val="0"/>
              </a:spcBef>
              <a:defRPr sz="1867"/>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4"/>
          </p:nvPr>
        </p:nvSpPr>
        <p:spPr>
          <a:xfrm>
            <a:off x="304800" y="265737"/>
            <a:ext cx="8586952" cy="245767"/>
          </a:xfrm>
          <a:prstGeom prst="rect">
            <a:avLst/>
          </a:prstGeom>
        </p:spPr>
        <p:txBody>
          <a:bodyPr lIns="0" tIns="0" rIns="0" bIns="0"/>
          <a:lstStyle>
            <a:lvl1pPr>
              <a:defRPr sz="1467"/>
            </a:lvl1pPr>
          </a:lstStyle>
          <a:p>
            <a:pPr lvl="0"/>
            <a:r>
              <a:rPr lang="en-US" dirty="0"/>
              <a:t>Click to edit</a:t>
            </a:r>
          </a:p>
        </p:txBody>
      </p:sp>
      <p:sp>
        <p:nvSpPr>
          <p:cNvPr id="9" name="Text Placeholder 9"/>
          <p:cNvSpPr>
            <a:spLocks noGrp="1"/>
          </p:cNvSpPr>
          <p:nvPr>
            <p:ph type="body" sz="quarter" idx="15"/>
          </p:nvPr>
        </p:nvSpPr>
        <p:spPr>
          <a:xfrm>
            <a:off x="304800" y="511503"/>
            <a:ext cx="8586952"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4278122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Content Placeholder 5"/>
          <p:cNvSpPr>
            <a:spLocks noGrp="1"/>
          </p:cNvSpPr>
          <p:nvPr>
            <p:ph sz="quarter" idx="12"/>
          </p:nvPr>
        </p:nvSpPr>
        <p:spPr>
          <a:xfrm>
            <a:off x="304800" y="1488865"/>
            <a:ext cx="5486400" cy="4755303"/>
          </a:xfrm>
          <a:prstGeom prst="rect">
            <a:avLst/>
          </a:prstGeom>
        </p:spPr>
        <p:txBody>
          <a:bodyPr lIns="0" tIns="0" rIns="0" bIns="0"/>
          <a:lstStyle>
            <a:lvl1pPr>
              <a:defRPr sz="3200"/>
            </a:lvl1pPr>
          </a:lstStyle>
          <a:p>
            <a:pPr lvl="0"/>
            <a:r>
              <a:rPr lang="en-US" dirty="0"/>
              <a:t>Click to edit Master text styles</a:t>
            </a:r>
          </a:p>
        </p:txBody>
      </p:sp>
      <p:sp>
        <p:nvSpPr>
          <p:cNvPr id="8" name="Content Placeholder 7"/>
          <p:cNvSpPr>
            <a:spLocks noGrp="1"/>
          </p:cNvSpPr>
          <p:nvPr>
            <p:ph sz="quarter" idx="13"/>
          </p:nvPr>
        </p:nvSpPr>
        <p:spPr>
          <a:xfrm>
            <a:off x="6400800" y="1488865"/>
            <a:ext cx="5486400" cy="4755303"/>
          </a:xfrm>
          <a:prstGeom prst="rect">
            <a:avLst/>
          </a:prstGeom>
        </p:spPr>
        <p:txBody>
          <a:bodyPr lIns="0" tIns="0" rIns="0" bIns="0"/>
          <a:lstStyle>
            <a:lvl1pPr>
              <a:defRPr sz="1867"/>
            </a:lvl1pPr>
            <a:lvl2pPr>
              <a:defRPr sz="1867"/>
            </a:lvl2pPr>
            <a:lvl3pPr>
              <a:defRPr sz="1867"/>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p:nvPr>
        </p:nvSpPr>
        <p:spPr>
          <a:xfrm>
            <a:off x="304800" y="265737"/>
            <a:ext cx="8586952" cy="245767"/>
          </a:xfrm>
          <a:prstGeom prst="rect">
            <a:avLst/>
          </a:prstGeom>
        </p:spPr>
        <p:txBody>
          <a:bodyPr lIns="0" tIns="0" rIns="0" bIns="0"/>
          <a:lstStyle>
            <a:lvl1pPr>
              <a:defRPr sz="1467"/>
            </a:lvl1pPr>
          </a:lstStyle>
          <a:p>
            <a:pPr lvl="0"/>
            <a:r>
              <a:rPr lang="en-US" dirty="0"/>
              <a:t>Click to edit</a:t>
            </a:r>
          </a:p>
        </p:txBody>
      </p:sp>
      <p:sp>
        <p:nvSpPr>
          <p:cNvPr id="9" name="Text Placeholder 9"/>
          <p:cNvSpPr>
            <a:spLocks noGrp="1"/>
          </p:cNvSpPr>
          <p:nvPr>
            <p:ph type="body" sz="quarter" idx="15"/>
          </p:nvPr>
        </p:nvSpPr>
        <p:spPr>
          <a:xfrm>
            <a:off x="304800" y="511503"/>
            <a:ext cx="8586952"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3092978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304800" y="1463040"/>
            <a:ext cx="5486400" cy="4669536"/>
          </a:xfrm>
          <a:prstGeom prst="rect">
            <a:avLst/>
          </a:prstGeom>
        </p:spPr>
        <p:txBody>
          <a:bodyPr lIns="0" tIns="0" rIns="0" bIns="0"/>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Text Placeholder 5"/>
          <p:cNvSpPr>
            <a:spLocks noGrp="1"/>
          </p:cNvSpPr>
          <p:nvPr>
            <p:ph type="body" sz="quarter" idx="12"/>
          </p:nvPr>
        </p:nvSpPr>
        <p:spPr>
          <a:xfrm>
            <a:off x="6400800" y="1463041"/>
            <a:ext cx="2438400" cy="4668593"/>
          </a:xfrm>
          <a:prstGeom prst="rect">
            <a:avLst/>
          </a:prstGeom>
        </p:spPr>
        <p:txBody>
          <a:bodyPr lIns="0" tIns="0" rIns="0" bIns="0"/>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9448800" y="1463041"/>
            <a:ext cx="2438400" cy="4668593"/>
          </a:xfrm>
          <a:prstGeom prst="rect">
            <a:avLst/>
          </a:prstGeom>
        </p:spPr>
        <p:txBody>
          <a:bodyPr lIns="0" tIns="0" rIns="0" bIns="0"/>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4"/>
          </p:nvPr>
        </p:nvSpPr>
        <p:spPr>
          <a:xfrm>
            <a:off x="304800" y="265737"/>
            <a:ext cx="8586952" cy="245767"/>
          </a:xfrm>
          <a:prstGeom prst="rect">
            <a:avLst/>
          </a:prstGeom>
        </p:spPr>
        <p:txBody>
          <a:bodyPr lIns="0" tIns="0" rIns="0" bIns="0"/>
          <a:lstStyle>
            <a:lvl1pPr>
              <a:defRPr sz="1467"/>
            </a:lvl1pPr>
          </a:lstStyle>
          <a:p>
            <a:pPr lvl="0"/>
            <a:r>
              <a:rPr lang="en-US" dirty="0"/>
              <a:t>Click to edit</a:t>
            </a:r>
          </a:p>
        </p:txBody>
      </p:sp>
      <p:sp>
        <p:nvSpPr>
          <p:cNvPr id="9" name="Text Placeholder 9"/>
          <p:cNvSpPr>
            <a:spLocks noGrp="1"/>
          </p:cNvSpPr>
          <p:nvPr>
            <p:ph type="body" sz="quarter" idx="15"/>
          </p:nvPr>
        </p:nvSpPr>
        <p:spPr>
          <a:xfrm>
            <a:off x="304800" y="511503"/>
            <a:ext cx="8586952"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35850476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text (four 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Text Placeholder 5"/>
          <p:cNvSpPr>
            <a:spLocks noGrp="1"/>
          </p:cNvSpPr>
          <p:nvPr>
            <p:ph type="body" sz="quarter" idx="12"/>
          </p:nvPr>
        </p:nvSpPr>
        <p:spPr>
          <a:xfrm>
            <a:off x="6400800" y="1457959"/>
            <a:ext cx="2438400" cy="4786207"/>
          </a:xfrm>
          <a:prstGeom prst="rect">
            <a:avLst/>
          </a:prstGeom>
        </p:spPr>
        <p:txBody>
          <a:bodyPr lIns="0" tIns="0" rIns="0" bIns="0"/>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p:nvPr>
        </p:nvSpPr>
        <p:spPr>
          <a:xfrm>
            <a:off x="304800" y="1457959"/>
            <a:ext cx="2438400" cy="4786207"/>
          </a:xfrm>
          <a:prstGeom prst="rect">
            <a:avLst/>
          </a:prstGeom>
        </p:spPr>
        <p:txBody>
          <a:bodyPr lIns="0" tIns="0" rIns="0" bIns="0"/>
          <a:lstStyle>
            <a:lvl1pPr>
              <a:spcBef>
                <a:spcPts val="1467"/>
              </a:spcBef>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3352800" y="1457959"/>
            <a:ext cx="2438400" cy="4786207"/>
          </a:xfrm>
          <a:prstGeom prst="rect">
            <a:avLst/>
          </a:prstGeom>
        </p:spPr>
        <p:txBody>
          <a:bodyPr lIns="0" tIns="0" rIns="0" bIns="0"/>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9448800" y="1457959"/>
            <a:ext cx="2438400" cy="4786207"/>
          </a:xfrm>
          <a:prstGeom prst="rect">
            <a:avLst/>
          </a:prstGeom>
        </p:spPr>
        <p:txBody>
          <a:bodyPr lIns="0" tIns="0" rIns="0" bIns="0"/>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p:cNvSpPr>
            <a:spLocks noGrp="1"/>
          </p:cNvSpPr>
          <p:nvPr>
            <p:ph type="body" sz="quarter" idx="17"/>
          </p:nvPr>
        </p:nvSpPr>
        <p:spPr>
          <a:xfrm>
            <a:off x="304800" y="265737"/>
            <a:ext cx="8586952" cy="245767"/>
          </a:xfrm>
          <a:prstGeom prst="rect">
            <a:avLst/>
          </a:prstGeom>
        </p:spPr>
        <p:txBody>
          <a:bodyPr lIns="0" tIns="0" rIns="0" bIns="0"/>
          <a:lstStyle>
            <a:lvl1pPr>
              <a:defRPr sz="1467"/>
            </a:lvl1pPr>
          </a:lstStyle>
          <a:p>
            <a:pPr lvl="0"/>
            <a:r>
              <a:rPr lang="en-US" dirty="0"/>
              <a:t>Click to edit</a:t>
            </a:r>
          </a:p>
        </p:txBody>
      </p:sp>
      <p:sp>
        <p:nvSpPr>
          <p:cNvPr id="13" name="Text Placeholder 9"/>
          <p:cNvSpPr>
            <a:spLocks noGrp="1"/>
          </p:cNvSpPr>
          <p:nvPr>
            <p:ph type="body" sz="quarter" idx="18"/>
          </p:nvPr>
        </p:nvSpPr>
        <p:spPr>
          <a:xfrm>
            <a:off x="304800" y="511503"/>
            <a:ext cx="8586952"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10025598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se study: title, text (2/4), content (2/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7" name="Text Placeholder 6"/>
          <p:cNvSpPr>
            <a:spLocks noGrp="1"/>
          </p:cNvSpPr>
          <p:nvPr>
            <p:ph type="body" sz="quarter" idx="12"/>
          </p:nvPr>
        </p:nvSpPr>
        <p:spPr>
          <a:xfrm>
            <a:off x="304800" y="1463040"/>
            <a:ext cx="2438400" cy="4669536"/>
          </a:xfrm>
          <a:prstGeom prst="rect">
            <a:avLst/>
          </a:prstGeom>
        </p:spPr>
        <p:txBody>
          <a:bodyPr lIns="0" tIns="0" rIns="0" bIns="0"/>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6096000" y="0"/>
            <a:ext cx="6096000" cy="6858000"/>
          </a:xfrm>
          <a:prstGeom prst="rect">
            <a:avLst/>
          </a:prstGeom>
          <a:solidFill>
            <a:srgbClr val="011689"/>
          </a:solidFill>
        </p:spPr>
        <p:txBody>
          <a:bodyPr/>
          <a:lstStyle>
            <a:lvl1pPr>
              <a:defRPr>
                <a:solidFill>
                  <a:schemeClr val="bg2"/>
                </a:solidFill>
              </a:defRPr>
            </a:lvl1pPr>
          </a:lstStyle>
          <a:p>
            <a:r>
              <a:rPr lang="en-US" dirty="0"/>
              <a:t>Drag picture to placeholder or click icon to add</a:t>
            </a:r>
          </a:p>
        </p:txBody>
      </p:sp>
      <p:sp>
        <p:nvSpPr>
          <p:cNvPr id="9" name="Text Placeholder 6"/>
          <p:cNvSpPr>
            <a:spLocks noGrp="1"/>
          </p:cNvSpPr>
          <p:nvPr>
            <p:ph type="body" sz="quarter" idx="17"/>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0" name="Text Placeholder 9"/>
          <p:cNvSpPr>
            <a:spLocks noGrp="1"/>
          </p:cNvSpPr>
          <p:nvPr>
            <p:ph type="body" sz="quarter" idx="18"/>
          </p:nvPr>
        </p:nvSpPr>
        <p:spPr>
          <a:xfrm>
            <a:off x="304800" y="511503"/>
            <a:ext cx="5679089" cy="552815"/>
          </a:xfrm>
          <a:prstGeom prst="rect">
            <a:avLst/>
          </a:prstGeom>
        </p:spPr>
        <p:txBody>
          <a:bodyPr lIns="0" tIns="0" rIns="0" bIns="0"/>
          <a:lstStyle>
            <a:lvl1pPr>
              <a:defRPr sz="3200"/>
            </a:lvl1pPr>
          </a:lstStyle>
          <a:p>
            <a:pPr lvl="0"/>
            <a:r>
              <a:rPr lang="en-US" dirty="0"/>
              <a:t>Click to edit Master text styles</a:t>
            </a:r>
          </a:p>
        </p:txBody>
      </p:sp>
      <p:sp>
        <p:nvSpPr>
          <p:cNvPr id="11" name="Text Placeholder 6"/>
          <p:cNvSpPr>
            <a:spLocks noGrp="1"/>
          </p:cNvSpPr>
          <p:nvPr>
            <p:ph type="body" sz="quarter" idx="19"/>
          </p:nvPr>
        </p:nvSpPr>
        <p:spPr>
          <a:xfrm>
            <a:off x="3200400" y="1463040"/>
            <a:ext cx="2438400" cy="4669536"/>
          </a:xfrm>
          <a:prstGeom prst="rect">
            <a:avLst/>
          </a:prstGeom>
        </p:spPr>
        <p:txBody>
          <a:bodyPr lIns="0" tIns="0" rIns="0" bIns="0"/>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6251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ase study: title, text (2/4), content (2/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7" name="Text Placeholder 6"/>
          <p:cNvSpPr>
            <a:spLocks noGrp="1"/>
          </p:cNvSpPr>
          <p:nvPr>
            <p:ph type="body" sz="quarter" idx="12"/>
          </p:nvPr>
        </p:nvSpPr>
        <p:spPr>
          <a:xfrm>
            <a:off x="304801" y="1463040"/>
            <a:ext cx="2687145" cy="4669536"/>
          </a:xfrm>
          <a:prstGeom prst="rect">
            <a:avLst/>
          </a:prstGeom>
        </p:spPr>
        <p:txBody>
          <a:bodyPr lIns="0" tIns="0" rIns="0" bIns="0"/>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6096000" y="1"/>
            <a:ext cx="3048000" cy="2284249"/>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9" name="Text Placeholder 6"/>
          <p:cNvSpPr>
            <a:spLocks noGrp="1"/>
          </p:cNvSpPr>
          <p:nvPr>
            <p:ph type="body" sz="quarter" idx="17"/>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0" name="Text Placeholder 9"/>
          <p:cNvSpPr>
            <a:spLocks noGrp="1"/>
          </p:cNvSpPr>
          <p:nvPr>
            <p:ph type="body" sz="quarter" idx="18"/>
          </p:nvPr>
        </p:nvSpPr>
        <p:spPr>
          <a:xfrm>
            <a:off x="304800" y="511503"/>
            <a:ext cx="5679089" cy="552815"/>
          </a:xfrm>
          <a:prstGeom prst="rect">
            <a:avLst/>
          </a:prstGeom>
        </p:spPr>
        <p:txBody>
          <a:bodyPr lIns="0" tIns="0" rIns="0" bIns="0"/>
          <a:lstStyle>
            <a:lvl1pPr>
              <a:defRPr sz="3200"/>
            </a:lvl1pPr>
          </a:lstStyle>
          <a:p>
            <a:pPr lvl="0"/>
            <a:r>
              <a:rPr lang="en-US" dirty="0"/>
              <a:t>Click to edit Master text styles</a:t>
            </a:r>
          </a:p>
        </p:txBody>
      </p:sp>
      <p:sp>
        <p:nvSpPr>
          <p:cNvPr id="14" name="Picture Placeholder 11"/>
          <p:cNvSpPr>
            <a:spLocks noGrp="1"/>
          </p:cNvSpPr>
          <p:nvPr>
            <p:ph type="pic" sz="quarter" idx="20"/>
          </p:nvPr>
        </p:nvSpPr>
        <p:spPr>
          <a:xfrm>
            <a:off x="9144000" y="1"/>
            <a:ext cx="3048000" cy="2284249"/>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15" name="Picture Placeholder 11"/>
          <p:cNvSpPr>
            <a:spLocks noGrp="1"/>
          </p:cNvSpPr>
          <p:nvPr>
            <p:ph type="pic" sz="quarter" idx="21"/>
          </p:nvPr>
        </p:nvSpPr>
        <p:spPr>
          <a:xfrm>
            <a:off x="6096000" y="2284250"/>
            <a:ext cx="3048000" cy="2284249"/>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16" name="Picture Placeholder 11"/>
          <p:cNvSpPr>
            <a:spLocks noGrp="1"/>
          </p:cNvSpPr>
          <p:nvPr>
            <p:ph type="pic" sz="quarter" idx="22"/>
          </p:nvPr>
        </p:nvSpPr>
        <p:spPr>
          <a:xfrm>
            <a:off x="9144000" y="2284250"/>
            <a:ext cx="3048000" cy="2284249"/>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17" name="Picture Placeholder 11"/>
          <p:cNvSpPr>
            <a:spLocks noGrp="1"/>
          </p:cNvSpPr>
          <p:nvPr>
            <p:ph type="pic" sz="quarter" idx="23"/>
          </p:nvPr>
        </p:nvSpPr>
        <p:spPr>
          <a:xfrm>
            <a:off x="6096000" y="4568500"/>
            <a:ext cx="3048000" cy="2284249"/>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18" name="Picture Placeholder 11"/>
          <p:cNvSpPr>
            <a:spLocks noGrp="1"/>
          </p:cNvSpPr>
          <p:nvPr>
            <p:ph type="pic" sz="quarter" idx="24"/>
          </p:nvPr>
        </p:nvSpPr>
        <p:spPr>
          <a:xfrm>
            <a:off x="9144000" y="4568500"/>
            <a:ext cx="3048000" cy="2284249"/>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19" name="Text Placeholder 6"/>
          <p:cNvSpPr>
            <a:spLocks noGrp="1"/>
          </p:cNvSpPr>
          <p:nvPr>
            <p:ph type="body" sz="quarter" idx="25"/>
          </p:nvPr>
        </p:nvSpPr>
        <p:spPr>
          <a:xfrm>
            <a:off x="3296744" y="1463040"/>
            <a:ext cx="2687145" cy="4669536"/>
          </a:xfrm>
          <a:prstGeom prst="rect">
            <a:avLst/>
          </a:prstGeom>
        </p:spPr>
        <p:txBody>
          <a:bodyPr lIns="0" tIns="0" rIns="0" bIns="0"/>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5750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ase study: title, text (2/4), content (2/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12" name="Picture Placeholder 11"/>
          <p:cNvSpPr>
            <a:spLocks noGrp="1"/>
          </p:cNvSpPr>
          <p:nvPr>
            <p:ph type="pic" sz="quarter" idx="14"/>
          </p:nvPr>
        </p:nvSpPr>
        <p:spPr>
          <a:xfrm>
            <a:off x="6096000" y="1"/>
            <a:ext cx="3048000" cy="2284249"/>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9" name="Text Placeholder 6"/>
          <p:cNvSpPr>
            <a:spLocks noGrp="1"/>
          </p:cNvSpPr>
          <p:nvPr>
            <p:ph type="body" sz="quarter" idx="17"/>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0" name="Text Placeholder 9"/>
          <p:cNvSpPr>
            <a:spLocks noGrp="1"/>
          </p:cNvSpPr>
          <p:nvPr>
            <p:ph type="body" sz="quarter" idx="18"/>
          </p:nvPr>
        </p:nvSpPr>
        <p:spPr>
          <a:xfrm>
            <a:off x="304800" y="511503"/>
            <a:ext cx="5679089" cy="552815"/>
          </a:xfrm>
          <a:prstGeom prst="rect">
            <a:avLst/>
          </a:prstGeom>
        </p:spPr>
        <p:txBody>
          <a:bodyPr lIns="0" tIns="0" rIns="0" bIns="0"/>
          <a:lstStyle>
            <a:lvl1pPr>
              <a:defRPr sz="3200"/>
            </a:lvl1pPr>
          </a:lstStyle>
          <a:p>
            <a:pPr lvl="0"/>
            <a:r>
              <a:rPr lang="en-US" dirty="0"/>
              <a:t>Click to edit Master text styles</a:t>
            </a:r>
          </a:p>
        </p:txBody>
      </p:sp>
      <p:sp>
        <p:nvSpPr>
          <p:cNvPr id="14" name="Picture Placeholder 11"/>
          <p:cNvSpPr>
            <a:spLocks noGrp="1"/>
          </p:cNvSpPr>
          <p:nvPr>
            <p:ph type="pic" sz="quarter" idx="20"/>
          </p:nvPr>
        </p:nvSpPr>
        <p:spPr>
          <a:xfrm>
            <a:off x="9144000" y="1"/>
            <a:ext cx="3048000" cy="2284249"/>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15" name="Picture Placeholder 11"/>
          <p:cNvSpPr>
            <a:spLocks noGrp="1"/>
          </p:cNvSpPr>
          <p:nvPr>
            <p:ph type="pic" sz="quarter" idx="21"/>
          </p:nvPr>
        </p:nvSpPr>
        <p:spPr>
          <a:xfrm>
            <a:off x="6096000" y="2284250"/>
            <a:ext cx="3048000" cy="2284249"/>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16" name="Picture Placeholder 11"/>
          <p:cNvSpPr>
            <a:spLocks noGrp="1"/>
          </p:cNvSpPr>
          <p:nvPr>
            <p:ph type="pic" sz="quarter" idx="22"/>
          </p:nvPr>
        </p:nvSpPr>
        <p:spPr>
          <a:xfrm>
            <a:off x="9144000" y="2284250"/>
            <a:ext cx="3048000" cy="2284249"/>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17" name="Picture Placeholder 11"/>
          <p:cNvSpPr>
            <a:spLocks noGrp="1"/>
          </p:cNvSpPr>
          <p:nvPr>
            <p:ph type="pic" sz="quarter" idx="23"/>
          </p:nvPr>
        </p:nvSpPr>
        <p:spPr>
          <a:xfrm>
            <a:off x="6096000" y="4568500"/>
            <a:ext cx="3048000" cy="2284249"/>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18" name="Picture Placeholder 11"/>
          <p:cNvSpPr>
            <a:spLocks noGrp="1"/>
          </p:cNvSpPr>
          <p:nvPr>
            <p:ph type="pic" sz="quarter" idx="24"/>
          </p:nvPr>
        </p:nvSpPr>
        <p:spPr>
          <a:xfrm>
            <a:off x="9144000" y="4568500"/>
            <a:ext cx="3048000" cy="2284249"/>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Tree>
    <p:extLst>
      <p:ext uri="{BB962C8B-B14F-4D97-AF65-F5344CB8AC3E}">
        <p14:creationId xmlns:p14="http://schemas.microsoft.com/office/powerpoint/2010/main" val="1484641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ase study: title, text (2/4), content (2/4)">
    <p:spTree>
      <p:nvGrpSpPr>
        <p:cNvPr id="1" name=""/>
        <p:cNvGrpSpPr/>
        <p:nvPr/>
      </p:nvGrpSpPr>
      <p:grpSpPr>
        <a:xfrm>
          <a:off x="0" y="0"/>
          <a:ext cx="0" cy="0"/>
          <a:chOff x="0" y="0"/>
          <a:chExt cx="0" cy="0"/>
        </a:xfrm>
      </p:grpSpPr>
      <p:sp>
        <p:nvSpPr>
          <p:cNvPr id="9" name="Text Placeholder 6"/>
          <p:cNvSpPr>
            <a:spLocks noGrp="1"/>
          </p:cNvSpPr>
          <p:nvPr>
            <p:ph type="body" sz="quarter" idx="17"/>
          </p:nvPr>
        </p:nvSpPr>
        <p:spPr>
          <a:xfrm>
            <a:off x="304801" y="265737"/>
            <a:ext cx="3682124" cy="245767"/>
          </a:xfrm>
          <a:prstGeom prst="rect">
            <a:avLst/>
          </a:prstGeom>
        </p:spPr>
        <p:txBody>
          <a:bodyPr lIns="0" tIns="0" rIns="0" bIns="0"/>
          <a:lstStyle>
            <a:lvl1pPr>
              <a:defRPr sz="1467"/>
            </a:lvl1pPr>
          </a:lstStyle>
          <a:p>
            <a:pPr lvl="0"/>
            <a:r>
              <a:rPr lang="en-US" dirty="0"/>
              <a:t>Click to edit</a:t>
            </a:r>
          </a:p>
        </p:txBody>
      </p:sp>
      <p:sp>
        <p:nvSpPr>
          <p:cNvPr id="10" name="Text Placeholder 9"/>
          <p:cNvSpPr>
            <a:spLocks noGrp="1"/>
          </p:cNvSpPr>
          <p:nvPr>
            <p:ph type="body" sz="quarter" idx="18"/>
          </p:nvPr>
        </p:nvSpPr>
        <p:spPr>
          <a:xfrm>
            <a:off x="304799" y="511503"/>
            <a:ext cx="3682124" cy="552815"/>
          </a:xfrm>
          <a:prstGeom prst="rect">
            <a:avLst/>
          </a:prstGeom>
        </p:spPr>
        <p:txBody>
          <a:bodyPr lIns="0" tIns="0" rIns="0" bIns="0"/>
          <a:lstStyle>
            <a:lvl1pPr>
              <a:defRPr sz="3200"/>
            </a:lvl1pPr>
          </a:lstStyle>
          <a:p>
            <a:pPr lvl="0"/>
            <a:r>
              <a:rPr lang="en-US" dirty="0"/>
              <a:t>Click to edit Master text styles</a:t>
            </a:r>
          </a:p>
        </p:txBody>
      </p:sp>
      <p:sp>
        <p:nvSpPr>
          <p:cNvPr id="20" name="Picture Placeholder 11"/>
          <p:cNvSpPr>
            <a:spLocks noGrp="1"/>
          </p:cNvSpPr>
          <p:nvPr>
            <p:ph type="pic" sz="quarter" idx="14"/>
          </p:nvPr>
        </p:nvSpPr>
        <p:spPr>
          <a:xfrm>
            <a:off x="0" y="3424568"/>
            <a:ext cx="4053645" cy="3433433"/>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21" name="Picture Placeholder 11"/>
          <p:cNvSpPr>
            <a:spLocks noGrp="1"/>
          </p:cNvSpPr>
          <p:nvPr>
            <p:ph type="pic" sz="quarter" idx="19"/>
          </p:nvPr>
        </p:nvSpPr>
        <p:spPr>
          <a:xfrm>
            <a:off x="4069178" y="3424568"/>
            <a:ext cx="4053645" cy="3433433"/>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22" name="Picture Placeholder 11"/>
          <p:cNvSpPr>
            <a:spLocks noGrp="1"/>
          </p:cNvSpPr>
          <p:nvPr>
            <p:ph type="pic" sz="quarter" idx="20"/>
          </p:nvPr>
        </p:nvSpPr>
        <p:spPr>
          <a:xfrm>
            <a:off x="8138355" y="3424568"/>
            <a:ext cx="4053645" cy="3433433"/>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
        <p:nvSpPr>
          <p:cNvPr id="23" name="Picture Placeholder 11"/>
          <p:cNvSpPr>
            <a:spLocks noGrp="1"/>
          </p:cNvSpPr>
          <p:nvPr>
            <p:ph type="pic" sz="quarter" idx="21"/>
          </p:nvPr>
        </p:nvSpPr>
        <p:spPr>
          <a:xfrm>
            <a:off x="8138355" y="-8866"/>
            <a:ext cx="4053645" cy="3433433"/>
          </a:xfrm>
          <a:prstGeom prst="rect">
            <a:avLst/>
          </a:prstGeom>
          <a:solidFill>
            <a:srgbClr val="323232"/>
          </a:solidFill>
        </p:spPr>
        <p:txBody>
          <a:bodyPr/>
          <a:lstStyle>
            <a:lvl1pPr>
              <a:defRPr sz="1333">
                <a:solidFill>
                  <a:schemeClr val="bg2"/>
                </a:solidFill>
              </a:defRPr>
            </a:lvl1pPr>
          </a:lstStyle>
          <a:p>
            <a:r>
              <a:rPr lang="en-US" dirty="0"/>
              <a:t>Drag picture to placeholder or click icon to add</a:t>
            </a:r>
          </a:p>
        </p:txBody>
      </p:sp>
      <p:sp>
        <p:nvSpPr>
          <p:cNvPr id="24" name="Picture Placeholder 11"/>
          <p:cNvSpPr>
            <a:spLocks noGrp="1"/>
          </p:cNvSpPr>
          <p:nvPr>
            <p:ph type="pic" sz="quarter" idx="22"/>
          </p:nvPr>
        </p:nvSpPr>
        <p:spPr>
          <a:xfrm>
            <a:off x="4069178" y="-8866"/>
            <a:ext cx="4053645" cy="3433433"/>
          </a:xfrm>
          <a:prstGeom prst="rect">
            <a:avLst/>
          </a:prstGeom>
          <a:solidFill>
            <a:srgbClr val="011689"/>
          </a:solidFill>
        </p:spPr>
        <p:txBody>
          <a:bodyPr/>
          <a:lstStyle>
            <a:lvl1pPr>
              <a:defRPr sz="1333">
                <a:solidFill>
                  <a:schemeClr val="bg2"/>
                </a:solidFill>
              </a:defRPr>
            </a:lvl1pPr>
          </a:lstStyle>
          <a:p>
            <a:r>
              <a:rPr lang="en-US" dirty="0"/>
              <a:t>Drag picture to placeholder or click icon to add</a:t>
            </a:r>
          </a:p>
        </p:txBody>
      </p:sp>
    </p:spTree>
    <p:extLst>
      <p:ext uri="{BB962C8B-B14F-4D97-AF65-F5344CB8AC3E}">
        <p14:creationId xmlns:p14="http://schemas.microsoft.com/office/powerpoint/2010/main" val="24475830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ase study: title, text (2/4), content (2/4)">
    <p:spTree>
      <p:nvGrpSpPr>
        <p:cNvPr id="1" name=""/>
        <p:cNvGrpSpPr/>
        <p:nvPr/>
      </p:nvGrpSpPr>
      <p:grpSpPr>
        <a:xfrm>
          <a:off x="0" y="0"/>
          <a:ext cx="0" cy="0"/>
          <a:chOff x="0" y="0"/>
          <a:chExt cx="0" cy="0"/>
        </a:xfrm>
      </p:grpSpPr>
      <p:sp>
        <p:nvSpPr>
          <p:cNvPr id="9" name="Text Placeholder 6"/>
          <p:cNvSpPr>
            <a:spLocks noGrp="1"/>
          </p:cNvSpPr>
          <p:nvPr>
            <p:ph type="body" sz="quarter" idx="17"/>
          </p:nvPr>
        </p:nvSpPr>
        <p:spPr>
          <a:xfrm>
            <a:off x="304801" y="265737"/>
            <a:ext cx="2490952" cy="245767"/>
          </a:xfrm>
          <a:prstGeom prst="rect">
            <a:avLst/>
          </a:prstGeom>
        </p:spPr>
        <p:txBody>
          <a:bodyPr lIns="0" tIns="0" rIns="0" bIns="0"/>
          <a:lstStyle>
            <a:lvl1pPr>
              <a:defRPr sz="1467"/>
            </a:lvl1pPr>
          </a:lstStyle>
          <a:p>
            <a:pPr lvl="0"/>
            <a:r>
              <a:rPr lang="en-US" dirty="0"/>
              <a:t>Click to edit</a:t>
            </a:r>
          </a:p>
        </p:txBody>
      </p:sp>
      <p:sp>
        <p:nvSpPr>
          <p:cNvPr id="10" name="Text Placeholder 9"/>
          <p:cNvSpPr>
            <a:spLocks noGrp="1"/>
          </p:cNvSpPr>
          <p:nvPr>
            <p:ph type="body" sz="quarter" idx="18"/>
          </p:nvPr>
        </p:nvSpPr>
        <p:spPr>
          <a:xfrm>
            <a:off x="304800" y="511503"/>
            <a:ext cx="2490953" cy="552815"/>
          </a:xfrm>
          <a:prstGeom prst="rect">
            <a:avLst/>
          </a:prstGeom>
        </p:spPr>
        <p:txBody>
          <a:bodyPr lIns="0" tIns="0" rIns="0" bIns="0"/>
          <a:lstStyle>
            <a:lvl1pPr>
              <a:defRPr sz="3200"/>
            </a:lvl1pPr>
          </a:lstStyle>
          <a:p>
            <a:pPr lvl="0"/>
            <a:r>
              <a:rPr lang="en-US" dirty="0"/>
              <a:t>Click to edit Master text styles</a:t>
            </a:r>
          </a:p>
        </p:txBody>
      </p:sp>
      <p:sp>
        <p:nvSpPr>
          <p:cNvPr id="13" name="Rectangle 12"/>
          <p:cNvSpPr/>
          <p:nvPr userDrawn="1"/>
        </p:nvSpPr>
        <p:spPr>
          <a:xfrm>
            <a:off x="9114424" y="1"/>
            <a:ext cx="3077576" cy="3433380"/>
          </a:xfrm>
          <a:prstGeom prst="rect">
            <a:avLst/>
          </a:prstGeom>
          <a:solidFill>
            <a:srgbClr val="011689"/>
          </a:solidFill>
        </p:spPr>
        <p:txBody>
          <a:bodyPr wrap="square" lIns="0" tIns="0" rIns="0" bIns="0" rtlCol="0" anchor="ctr">
            <a:noAutofit/>
          </a:bodyPr>
          <a:lstStyle/>
          <a:p>
            <a:pPr algn="ctr" defTabSz="609585"/>
            <a:endParaRPr lang="en-US" sz="1600" dirty="0">
              <a:solidFill>
                <a:srgbClr val="FFFFFF"/>
              </a:solidFill>
              <a:latin typeface="Arial"/>
              <a:cs typeface="Arial"/>
            </a:endParaRPr>
          </a:p>
        </p:txBody>
      </p:sp>
      <p:sp>
        <p:nvSpPr>
          <p:cNvPr id="14" name="Rectangle 13"/>
          <p:cNvSpPr/>
          <p:nvPr userDrawn="1"/>
        </p:nvSpPr>
        <p:spPr>
          <a:xfrm>
            <a:off x="9114424" y="3424567"/>
            <a:ext cx="3077576" cy="3433380"/>
          </a:xfrm>
          <a:prstGeom prst="rect">
            <a:avLst/>
          </a:prstGeom>
          <a:solidFill>
            <a:srgbClr val="323232"/>
          </a:solidFill>
        </p:spPr>
        <p:txBody>
          <a:bodyPr wrap="square" lIns="0" tIns="0" rIns="0" bIns="0" rtlCol="0" anchor="ctr">
            <a:noAutofit/>
          </a:bodyPr>
          <a:lstStyle/>
          <a:p>
            <a:pPr algn="ctr" defTabSz="609585"/>
            <a:endParaRPr lang="en-US" sz="1600" dirty="0">
              <a:solidFill>
                <a:srgbClr val="FFFFFF"/>
              </a:solidFill>
              <a:latin typeface="Arial"/>
              <a:cs typeface="Arial"/>
            </a:endParaRPr>
          </a:p>
        </p:txBody>
      </p:sp>
      <p:sp>
        <p:nvSpPr>
          <p:cNvPr id="15" name="Rectangle 14"/>
          <p:cNvSpPr/>
          <p:nvPr userDrawn="1"/>
        </p:nvSpPr>
        <p:spPr>
          <a:xfrm>
            <a:off x="6036847" y="1"/>
            <a:ext cx="3077576" cy="3433380"/>
          </a:xfrm>
          <a:prstGeom prst="rect">
            <a:avLst/>
          </a:prstGeom>
          <a:solidFill>
            <a:srgbClr val="323232"/>
          </a:solidFill>
        </p:spPr>
        <p:txBody>
          <a:bodyPr wrap="square" lIns="0" tIns="0" rIns="0" bIns="0" rtlCol="0" anchor="ctr">
            <a:noAutofit/>
          </a:bodyPr>
          <a:lstStyle/>
          <a:p>
            <a:pPr algn="ctr" defTabSz="609585"/>
            <a:endParaRPr lang="en-US" sz="1600" dirty="0">
              <a:solidFill>
                <a:srgbClr val="FFFFFF"/>
              </a:solidFill>
              <a:latin typeface="Arial"/>
              <a:cs typeface="Arial"/>
            </a:endParaRPr>
          </a:p>
        </p:txBody>
      </p:sp>
      <p:sp>
        <p:nvSpPr>
          <p:cNvPr id="16" name="Rectangle 15"/>
          <p:cNvSpPr/>
          <p:nvPr userDrawn="1"/>
        </p:nvSpPr>
        <p:spPr>
          <a:xfrm>
            <a:off x="6036847" y="3424567"/>
            <a:ext cx="3077576" cy="3433380"/>
          </a:xfrm>
          <a:prstGeom prst="rect">
            <a:avLst/>
          </a:prstGeom>
          <a:solidFill>
            <a:srgbClr val="011689"/>
          </a:solidFill>
        </p:spPr>
        <p:txBody>
          <a:bodyPr wrap="square" lIns="0" tIns="0" rIns="0" bIns="0" rtlCol="0" anchor="ctr">
            <a:noAutofit/>
          </a:bodyPr>
          <a:lstStyle/>
          <a:p>
            <a:pPr algn="ctr" defTabSz="609585"/>
            <a:endParaRPr lang="en-US" sz="1600" dirty="0">
              <a:solidFill>
                <a:srgbClr val="FFFFFF"/>
              </a:solidFill>
              <a:latin typeface="Arial"/>
              <a:cs typeface="Arial"/>
            </a:endParaRPr>
          </a:p>
        </p:txBody>
      </p:sp>
      <p:sp>
        <p:nvSpPr>
          <p:cNvPr id="17" name="Rectangle 16"/>
          <p:cNvSpPr/>
          <p:nvPr userDrawn="1"/>
        </p:nvSpPr>
        <p:spPr>
          <a:xfrm>
            <a:off x="2959269" y="1"/>
            <a:ext cx="3077576" cy="3433380"/>
          </a:xfrm>
          <a:prstGeom prst="rect">
            <a:avLst/>
          </a:prstGeom>
          <a:solidFill>
            <a:srgbClr val="011689"/>
          </a:solidFill>
        </p:spPr>
        <p:txBody>
          <a:bodyPr wrap="square" lIns="0" tIns="0" rIns="0" bIns="0" rtlCol="0" anchor="ctr">
            <a:noAutofit/>
          </a:bodyPr>
          <a:lstStyle/>
          <a:p>
            <a:pPr algn="ctr" defTabSz="609585"/>
            <a:endParaRPr lang="en-US" sz="1600" dirty="0">
              <a:solidFill>
                <a:srgbClr val="FFFFFF"/>
              </a:solidFill>
              <a:latin typeface="Arial"/>
              <a:cs typeface="Arial"/>
            </a:endParaRPr>
          </a:p>
        </p:txBody>
      </p:sp>
      <p:sp>
        <p:nvSpPr>
          <p:cNvPr id="18" name="Rectangle 17"/>
          <p:cNvSpPr/>
          <p:nvPr userDrawn="1"/>
        </p:nvSpPr>
        <p:spPr>
          <a:xfrm>
            <a:off x="2959269" y="3424567"/>
            <a:ext cx="3077576" cy="3433380"/>
          </a:xfrm>
          <a:prstGeom prst="rect">
            <a:avLst/>
          </a:prstGeom>
          <a:solidFill>
            <a:srgbClr val="323232"/>
          </a:solidFill>
        </p:spPr>
        <p:txBody>
          <a:bodyPr wrap="square" lIns="0" tIns="0" rIns="0" bIns="0" rtlCol="0" anchor="ctr">
            <a:noAutofit/>
          </a:bodyPr>
          <a:lstStyle/>
          <a:p>
            <a:pPr algn="ctr" defTabSz="609585"/>
            <a:endParaRPr lang="en-US" sz="1600" dirty="0">
              <a:solidFill>
                <a:srgbClr val="FFFFFF"/>
              </a:solidFill>
              <a:latin typeface="Arial"/>
              <a:cs typeface="Arial"/>
            </a:endParaRPr>
          </a:p>
        </p:txBody>
      </p:sp>
    </p:spTree>
    <p:extLst>
      <p:ext uri="{BB962C8B-B14F-4D97-AF65-F5344CB8AC3E}">
        <p14:creationId xmlns:p14="http://schemas.microsoft.com/office/powerpoint/2010/main" val="1644647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6096001" y="3429000"/>
            <a:ext cx="6096000" cy="3429000"/>
          </a:xfrm>
          <a:prstGeom prst="rect">
            <a:avLst/>
          </a:prstGeom>
          <a:solidFill>
            <a:schemeClr val="accent3"/>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3429000"/>
            <a:ext cx="6096000" cy="3429000"/>
          </a:xfrm>
          <a:prstGeom prst="rect">
            <a:avLst/>
          </a:prstGeom>
          <a:solidFill>
            <a:schemeClr val="tx1"/>
          </a:solidFill>
        </p:spPr>
        <p:txBody>
          <a:bodyPr lIns="228600" tIns="192024" rIns="228600" bIns="228600"/>
          <a:lstStyle>
            <a:lvl1pPr>
              <a:defRPr sz="1867">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solidFill>
                  <a:srgbClr val="FFFFFF"/>
                </a:solidFill>
              </a:rPr>
              <a:t>IBM Health Corps / © 2018 IBM Corporation</a:t>
            </a:r>
            <a:endParaRPr lang="en-US" dirty="0">
              <a:solidFill>
                <a:srgbClr val="FFFFFF"/>
              </a:solidFill>
            </a:endParaRPr>
          </a:p>
        </p:txBody>
      </p:sp>
      <p:sp>
        <p:nvSpPr>
          <p:cNvPr id="8" name="Content Placeholder 7"/>
          <p:cNvSpPr>
            <a:spLocks noGrp="1"/>
          </p:cNvSpPr>
          <p:nvPr>
            <p:ph sz="quarter" idx="15"/>
          </p:nvPr>
        </p:nvSpPr>
        <p:spPr>
          <a:xfrm>
            <a:off x="9144000" y="0"/>
            <a:ext cx="3048000" cy="3429000"/>
          </a:xfrm>
          <a:prstGeom prst="rect">
            <a:avLst/>
          </a:prstGeom>
          <a:solidFill>
            <a:schemeClr val="tx1"/>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6096000" y="0"/>
            <a:ext cx="3048000" cy="3429000"/>
          </a:xfrm>
          <a:prstGeom prst="rect">
            <a:avLst/>
          </a:prstGeom>
          <a:solidFill>
            <a:schemeClr val="tx2">
              <a:lumMod val="50000"/>
            </a:schemeClr>
          </a:solidFill>
        </p:spPr>
        <p:txBody>
          <a:bodyPr lIns="228600" tIns="192024" rIns="228600" bIns="228600"/>
          <a:lstStyle>
            <a:lvl1pPr>
              <a:defRPr sz="1867">
                <a:solidFill>
                  <a:schemeClr val="bg2"/>
                </a:solidFill>
              </a:defRPr>
            </a:lvl1pPr>
          </a:lstStyle>
          <a:p>
            <a:pPr lvl="0"/>
            <a:r>
              <a:rPr lang="en-US" dirty="0"/>
              <a:t>Click to edit Master text styles</a:t>
            </a:r>
          </a:p>
        </p:txBody>
      </p:sp>
      <p:sp>
        <p:nvSpPr>
          <p:cNvPr id="9" name="Text Placeholder 6"/>
          <p:cNvSpPr>
            <a:spLocks noGrp="1"/>
          </p:cNvSpPr>
          <p:nvPr>
            <p:ph type="body" sz="quarter" idx="14"/>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1" name="Text Placeholder 9"/>
          <p:cNvSpPr>
            <a:spLocks noGrp="1"/>
          </p:cNvSpPr>
          <p:nvPr>
            <p:ph type="body" sz="quarter" idx="19"/>
          </p:nvPr>
        </p:nvSpPr>
        <p:spPr>
          <a:xfrm>
            <a:off x="304801" y="511503"/>
            <a:ext cx="5679089"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401946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2CBE46-D3DA-4D4D-B717-C5AA3098486E}" type="datetimeFigureOut">
              <a:rPr lang="en-US" smtClean="0"/>
              <a:t>4/20/2019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EBB47-C3E0-4215-8682-462AE8857AF9}" type="slidenum">
              <a:rPr lang="en-US" smtClean="0"/>
              <a:t>‹#›</a:t>
            </a:fld>
            <a:endParaRPr lang="en-US"/>
          </a:p>
        </p:txBody>
      </p:sp>
    </p:spTree>
    <p:extLst>
      <p:ext uri="{BB962C8B-B14F-4D97-AF65-F5344CB8AC3E}">
        <p14:creationId xmlns:p14="http://schemas.microsoft.com/office/powerpoint/2010/main" val="15920380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oxes (3 med, 2 smal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9" name="Text Placeholder 6"/>
          <p:cNvSpPr>
            <a:spLocks noGrp="1"/>
          </p:cNvSpPr>
          <p:nvPr>
            <p:ph type="body" sz="quarter" idx="14"/>
          </p:nvPr>
        </p:nvSpPr>
        <p:spPr>
          <a:xfrm>
            <a:off x="304801" y="265737"/>
            <a:ext cx="5679089" cy="245767"/>
          </a:xfrm>
          <a:prstGeom prst="rect">
            <a:avLst/>
          </a:prstGeom>
        </p:spPr>
        <p:txBody>
          <a:bodyPr lIns="0" tIns="0" rIns="0" bIns="0"/>
          <a:lstStyle>
            <a:lvl1pPr>
              <a:defRPr sz="1467"/>
            </a:lvl1pPr>
          </a:lstStyle>
          <a:p>
            <a:pPr lvl="0"/>
            <a:r>
              <a:rPr lang="en-US" dirty="0"/>
              <a:t>Click to edit</a:t>
            </a:r>
          </a:p>
        </p:txBody>
      </p:sp>
      <p:sp>
        <p:nvSpPr>
          <p:cNvPr id="11" name="Text Placeholder 9"/>
          <p:cNvSpPr>
            <a:spLocks noGrp="1"/>
          </p:cNvSpPr>
          <p:nvPr>
            <p:ph type="body" sz="quarter" idx="19"/>
          </p:nvPr>
        </p:nvSpPr>
        <p:spPr>
          <a:xfrm>
            <a:off x="304801" y="511503"/>
            <a:ext cx="5679089" cy="552815"/>
          </a:xfrm>
          <a:prstGeom prst="rect">
            <a:avLst/>
          </a:prstGeom>
        </p:spPr>
        <p:txBody>
          <a:bodyPr lIns="0" tIns="0" rIns="0" bIns="0"/>
          <a:lstStyle>
            <a:lvl1pPr>
              <a:defRPr sz="3200"/>
            </a:lvl1pPr>
          </a:lstStyle>
          <a:p>
            <a:pPr lvl="0"/>
            <a:r>
              <a:rPr lang="en-US" dirty="0"/>
              <a:t>Click to edit Master text styles</a:t>
            </a:r>
          </a:p>
        </p:txBody>
      </p:sp>
      <p:sp>
        <p:nvSpPr>
          <p:cNvPr id="6" name="Picture Placeholder 5"/>
          <p:cNvSpPr>
            <a:spLocks noGrp="1"/>
          </p:cNvSpPr>
          <p:nvPr>
            <p:ph type="pic" sz="quarter" idx="20"/>
          </p:nvPr>
        </p:nvSpPr>
        <p:spPr>
          <a:xfrm>
            <a:off x="2824254" y="1364019"/>
            <a:ext cx="2824253" cy="2751695"/>
          </a:xfrm>
          <a:prstGeom prst="rect">
            <a:avLst/>
          </a:prstGeom>
          <a:solidFill>
            <a:srgbClr val="011689"/>
          </a:solidFill>
        </p:spPr>
        <p:txBody>
          <a:bodyPr/>
          <a:lstStyle>
            <a:lvl1pPr>
              <a:defRPr sz="1333">
                <a:solidFill>
                  <a:schemeClr val="bg2"/>
                </a:solidFill>
              </a:defRPr>
            </a:lvl1pPr>
          </a:lstStyle>
          <a:p>
            <a:endParaRPr lang="en-US" dirty="0"/>
          </a:p>
        </p:txBody>
      </p:sp>
      <p:sp>
        <p:nvSpPr>
          <p:cNvPr id="19" name="Picture Placeholder 5"/>
          <p:cNvSpPr>
            <a:spLocks noGrp="1"/>
          </p:cNvSpPr>
          <p:nvPr>
            <p:ph type="pic" sz="quarter" idx="21"/>
          </p:nvPr>
        </p:nvSpPr>
        <p:spPr>
          <a:xfrm>
            <a:off x="0" y="1364019"/>
            <a:ext cx="2824253" cy="2751695"/>
          </a:xfrm>
          <a:prstGeom prst="rect">
            <a:avLst/>
          </a:prstGeom>
          <a:solidFill>
            <a:srgbClr val="323232"/>
          </a:solidFill>
          <a:ln>
            <a:noFill/>
          </a:ln>
        </p:spPr>
        <p:txBody>
          <a:bodyPr/>
          <a:lstStyle>
            <a:lvl1pPr>
              <a:defRPr sz="1333">
                <a:solidFill>
                  <a:schemeClr val="bg2"/>
                </a:solidFill>
              </a:defRPr>
            </a:lvl1pPr>
          </a:lstStyle>
          <a:p>
            <a:endParaRPr lang="en-US" dirty="0"/>
          </a:p>
        </p:txBody>
      </p:sp>
      <p:sp>
        <p:nvSpPr>
          <p:cNvPr id="20" name="Picture Placeholder 5"/>
          <p:cNvSpPr>
            <a:spLocks noGrp="1"/>
          </p:cNvSpPr>
          <p:nvPr>
            <p:ph type="pic" sz="quarter" idx="22"/>
          </p:nvPr>
        </p:nvSpPr>
        <p:spPr>
          <a:xfrm>
            <a:off x="2824254" y="4115714"/>
            <a:ext cx="2824253" cy="2751695"/>
          </a:xfrm>
          <a:prstGeom prst="rect">
            <a:avLst/>
          </a:prstGeom>
          <a:solidFill>
            <a:srgbClr val="323232"/>
          </a:solidFill>
        </p:spPr>
        <p:txBody>
          <a:bodyPr/>
          <a:lstStyle>
            <a:lvl1pPr>
              <a:defRPr sz="1333">
                <a:solidFill>
                  <a:schemeClr val="bg2"/>
                </a:solidFill>
              </a:defRPr>
            </a:lvl1pPr>
          </a:lstStyle>
          <a:p>
            <a:endParaRPr lang="en-US" dirty="0"/>
          </a:p>
        </p:txBody>
      </p:sp>
      <p:sp>
        <p:nvSpPr>
          <p:cNvPr id="21" name="Picture Placeholder 5"/>
          <p:cNvSpPr>
            <a:spLocks noGrp="1"/>
          </p:cNvSpPr>
          <p:nvPr>
            <p:ph type="pic" sz="quarter" idx="23"/>
          </p:nvPr>
        </p:nvSpPr>
        <p:spPr>
          <a:xfrm>
            <a:off x="0" y="4115714"/>
            <a:ext cx="2824253" cy="2751695"/>
          </a:xfrm>
          <a:prstGeom prst="rect">
            <a:avLst/>
          </a:prstGeom>
          <a:solidFill>
            <a:schemeClr val="tx1"/>
          </a:solidFill>
        </p:spPr>
        <p:txBody>
          <a:bodyPr/>
          <a:lstStyle>
            <a:lvl1pPr>
              <a:defRPr sz="1333">
                <a:solidFill>
                  <a:schemeClr val="bg2"/>
                </a:solidFill>
              </a:defRPr>
            </a:lvl1pPr>
          </a:lstStyle>
          <a:p>
            <a:endParaRPr lang="en-US" dirty="0"/>
          </a:p>
        </p:txBody>
      </p:sp>
      <p:sp>
        <p:nvSpPr>
          <p:cNvPr id="22" name="Picture Placeholder 5"/>
          <p:cNvSpPr>
            <a:spLocks noGrp="1"/>
          </p:cNvSpPr>
          <p:nvPr>
            <p:ph type="pic" sz="quarter" idx="24"/>
          </p:nvPr>
        </p:nvSpPr>
        <p:spPr>
          <a:xfrm>
            <a:off x="8472760" y="4115714"/>
            <a:ext cx="2824253" cy="2742287"/>
          </a:xfrm>
          <a:prstGeom prst="rect">
            <a:avLst/>
          </a:prstGeom>
          <a:solidFill>
            <a:schemeClr val="tx1"/>
          </a:solidFill>
        </p:spPr>
        <p:txBody>
          <a:bodyPr/>
          <a:lstStyle>
            <a:lvl1pPr>
              <a:defRPr sz="1333">
                <a:solidFill>
                  <a:schemeClr val="bg2"/>
                </a:solidFill>
              </a:defRPr>
            </a:lvl1pPr>
          </a:lstStyle>
          <a:p>
            <a:endParaRPr lang="en-US" dirty="0"/>
          </a:p>
        </p:txBody>
      </p:sp>
      <p:sp>
        <p:nvSpPr>
          <p:cNvPr id="23" name="Picture Placeholder 5"/>
          <p:cNvSpPr>
            <a:spLocks noGrp="1"/>
          </p:cNvSpPr>
          <p:nvPr>
            <p:ph type="pic" sz="quarter" idx="25"/>
          </p:nvPr>
        </p:nvSpPr>
        <p:spPr>
          <a:xfrm>
            <a:off x="5648507" y="4115714"/>
            <a:ext cx="2824253" cy="2751695"/>
          </a:xfrm>
          <a:prstGeom prst="rect">
            <a:avLst/>
          </a:prstGeom>
          <a:solidFill>
            <a:srgbClr val="011689"/>
          </a:solidFill>
        </p:spPr>
        <p:txBody>
          <a:bodyPr/>
          <a:lstStyle>
            <a:lvl1pPr>
              <a:defRPr sz="1333">
                <a:solidFill>
                  <a:schemeClr val="bg2"/>
                </a:solidFill>
              </a:defRPr>
            </a:lvl1pPr>
          </a:lstStyle>
          <a:p>
            <a:endParaRPr lang="en-US" dirty="0"/>
          </a:p>
        </p:txBody>
      </p:sp>
    </p:spTree>
    <p:extLst>
      <p:ext uri="{BB962C8B-B14F-4D97-AF65-F5344CB8AC3E}">
        <p14:creationId xmlns:p14="http://schemas.microsoft.com/office/powerpoint/2010/main" val="1957675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text (dark background)">
    <p:spTree>
      <p:nvGrpSpPr>
        <p:cNvPr id="1" name=""/>
        <p:cNvGrpSpPr/>
        <p:nvPr/>
      </p:nvGrpSpPr>
      <p:grpSpPr>
        <a:xfrm>
          <a:off x="0" y="0"/>
          <a:ext cx="0" cy="0"/>
          <a:chOff x="0" y="0"/>
          <a:chExt cx="0" cy="0"/>
        </a:xfrm>
      </p:grpSpPr>
      <p:sp>
        <p:nvSpPr>
          <p:cNvPr id="5" name="Rectangle 4"/>
          <p:cNvSpPr/>
          <p:nvPr/>
        </p:nvSpPr>
        <p:spPr>
          <a:xfrm>
            <a:off x="6096000" y="0"/>
            <a:ext cx="6096000" cy="6858000"/>
          </a:xfrm>
          <a:prstGeom prst="rect">
            <a:avLst/>
          </a:prstGeom>
          <a:solidFill>
            <a:schemeClr val="tx1"/>
          </a:solidFill>
        </p:spPr>
        <p:txBody>
          <a:bodyPr wrap="square" lIns="0" tIns="0" rIns="0" bIns="0" rtlCol="0" anchor="ctr">
            <a:noAutofit/>
          </a:bodyPr>
          <a:lstStyle/>
          <a:p>
            <a:pPr algn="ctr" defTabSz="914377"/>
            <a:endParaRPr lang="en-US" sz="1600" dirty="0">
              <a:solidFill>
                <a:srgbClr val="FFFFFF"/>
              </a:solidFill>
              <a:latin typeface="Arial"/>
              <a:cs typeface="Arial"/>
            </a:endParaRPr>
          </a:p>
        </p:txBody>
      </p:sp>
      <p:sp>
        <p:nvSpPr>
          <p:cNvPr id="2" name="Title 1"/>
          <p:cNvSpPr>
            <a:spLocks noGrp="1"/>
          </p:cNvSpPr>
          <p:nvPr>
            <p:ph type="title"/>
          </p:nvPr>
        </p:nvSpPr>
        <p:spPr>
          <a:xfrm>
            <a:off x="304800" y="1481715"/>
            <a:ext cx="5672083" cy="4650861"/>
          </a:xfrm>
          <a:prstGeom prst="rect">
            <a:avLst/>
          </a:prstGeom>
        </p:spPr>
        <p:txBody>
          <a:bodyPr lIns="0" tIns="0" rIns="0" bIns="0"/>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Text Placeholder 5"/>
          <p:cNvSpPr>
            <a:spLocks noGrp="1"/>
          </p:cNvSpPr>
          <p:nvPr>
            <p:ph type="body" sz="quarter" idx="12"/>
          </p:nvPr>
        </p:nvSpPr>
        <p:spPr>
          <a:xfrm>
            <a:off x="6400800" y="1481716"/>
            <a:ext cx="5486400" cy="4668593"/>
          </a:xfrm>
          <a:prstGeom prst="rect">
            <a:avLst/>
          </a:prstGeom>
        </p:spPr>
        <p:txBody>
          <a:bodyPr lIns="0" tIns="0" rIns="0" bIns="0"/>
          <a:lstStyle>
            <a:lvl1pPr>
              <a:defRPr>
                <a:solidFill>
                  <a:schemeClr val="bg2"/>
                </a:solidFill>
              </a:defRPr>
            </a:lvl1pPr>
            <a:lvl2pPr marL="0" indent="0">
              <a:spcBef>
                <a:spcPts val="1467"/>
              </a:spcBef>
              <a:buFontTx/>
              <a:buNone/>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7"/>
          </p:nvPr>
        </p:nvSpPr>
        <p:spPr>
          <a:xfrm>
            <a:off x="304800" y="265737"/>
            <a:ext cx="5672083" cy="245767"/>
          </a:xfrm>
          <a:prstGeom prst="rect">
            <a:avLst/>
          </a:prstGeom>
        </p:spPr>
        <p:txBody>
          <a:bodyPr lIns="0" tIns="0" rIns="0" bIns="0"/>
          <a:lstStyle>
            <a:lvl1pPr>
              <a:defRPr sz="1467"/>
            </a:lvl1pPr>
          </a:lstStyle>
          <a:p>
            <a:pPr lvl="0"/>
            <a:r>
              <a:rPr lang="en-US" dirty="0"/>
              <a:t>Click to edit</a:t>
            </a:r>
          </a:p>
        </p:txBody>
      </p:sp>
      <p:sp>
        <p:nvSpPr>
          <p:cNvPr id="9" name="Text Placeholder 9"/>
          <p:cNvSpPr>
            <a:spLocks noGrp="1"/>
          </p:cNvSpPr>
          <p:nvPr>
            <p:ph type="body" sz="quarter" idx="18"/>
          </p:nvPr>
        </p:nvSpPr>
        <p:spPr>
          <a:xfrm>
            <a:off x="304800" y="511503"/>
            <a:ext cx="5672083"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1615202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ection, title, text (dark background)">
    <p:spTree>
      <p:nvGrpSpPr>
        <p:cNvPr id="1" name=""/>
        <p:cNvGrpSpPr/>
        <p:nvPr/>
      </p:nvGrpSpPr>
      <p:grpSpPr>
        <a:xfrm>
          <a:off x="0" y="0"/>
          <a:ext cx="0" cy="0"/>
          <a:chOff x="0" y="0"/>
          <a:chExt cx="0" cy="0"/>
        </a:xfrm>
      </p:grpSpPr>
      <p:sp>
        <p:nvSpPr>
          <p:cNvPr id="5" name="Rectangle 4"/>
          <p:cNvSpPr/>
          <p:nvPr/>
        </p:nvSpPr>
        <p:spPr>
          <a:xfrm>
            <a:off x="6096000" y="0"/>
            <a:ext cx="6096000" cy="6858000"/>
          </a:xfrm>
          <a:prstGeom prst="rect">
            <a:avLst/>
          </a:prstGeom>
          <a:solidFill>
            <a:srgbClr val="323232"/>
          </a:solidFill>
        </p:spPr>
        <p:txBody>
          <a:bodyPr wrap="square" lIns="0" tIns="0" rIns="0" bIns="0" rtlCol="0" anchor="ctr">
            <a:noAutofit/>
          </a:bodyPr>
          <a:lstStyle/>
          <a:p>
            <a:pPr algn="ctr" defTabSz="914377"/>
            <a:endParaRPr lang="en-US" sz="1600" dirty="0">
              <a:solidFill>
                <a:srgbClr val="FFFFFF"/>
              </a:solidFill>
              <a:latin typeface="Arial"/>
              <a:cs typeface="Arial"/>
            </a:endParaRPr>
          </a:p>
        </p:txBody>
      </p:sp>
      <p:sp>
        <p:nvSpPr>
          <p:cNvPr id="2" name="Title 1"/>
          <p:cNvSpPr>
            <a:spLocks noGrp="1"/>
          </p:cNvSpPr>
          <p:nvPr>
            <p:ph type="title"/>
          </p:nvPr>
        </p:nvSpPr>
        <p:spPr>
          <a:xfrm>
            <a:off x="304800" y="1481715"/>
            <a:ext cx="5672083" cy="4650861"/>
          </a:xfrm>
          <a:prstGeom prst="rect">
            <a:avLst/>
          </a:prstGeom>
        </p:spPr>
        <p:txBody>
          <a:bodyPr lIns="0" tIns="0" rIns="0" bIns="0"/>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Text Placeholder 5"/>
          <p:cNvSpPr>
            <a:spLocks noGrp="1"/>
          </p:cNvSpPr>
          <p:nvPr>
            <p:ph type="body" sz="quarter" idx="12"/>
          </p:nvPr>
        </p:nvSpPr>
        <p:spPr>
          <a:xfrm>
            <a:off x="6400800" y="1481716"/>
            <a:ext cx="5486400" cy="4668593"/>
          </a:xfrm>
          <a:prstGeom prst="rect">
            <a:avLst/>
          </a:prstGeom>
        </p:spPr>
        <p:txBody>
          <a:bodyPr lIns="0" tIns="0" rIns="0" bIns="0"/>
          <a:lstStyle>
            <a:lvl1pPr>
              <a:defRPr>
                <a:solidFill>
                  <a:schemeClr val="bg2"/>
                </a:solidFill>
              </a:defRPr>
            </a:lvl1pPr>
            <a:lvl2pPr marL="0" indent="0">
              <a:spcBef>
                <a:spcPts val="1467"/>
              </a:spcBef>
              <a:buFontTx/>
              <a:buNone/>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7"/>
          </p:nvPr>
        </p:nvSpPr>
        <p:spPr>
          <a:xfrm>
            <a:off x="304800" y="265737"/>
            <a:ext cx="5672083" cy="245767"/>
          </a:xfrm>
          <a:prstGeom prst="rect">
            <a:avLst/>
          </a:prstGeom>
        </p:spPr>
        <p:txBody>
          <a:bodyPr lIns="0" tIns="0" rIns="0" bIns="0"/>
          <a:lstStyle>
            <a:lvl1pPr>
              <a:defRPr sz="1467"/>
            </a:lvl1pPr>
          </a:lstStyle>
          <a:p>
            <a:pPr lvl="0"/>
            <a:r>
              <a:rPr lang="en-US" dirty="0"/>
              <a:t>Click to edit</a:t>
            </a:r>
          </a:p>
        </p:txBody>
      </p:sp>
      <p:sp>
        <p:nvSpPr>
          <p:cNvPr id="9" name="Text Placeholder 9"/>
          <p:cNvSpPr>
            <a:spLocks noGrp="1"/>
          </p:cNvSpPr>
          <p:nvPr>
            <p:ph type="body" sz="quarter" idx="18"/>
          </p:nvPr>
        </p:nvSpPr>
        <p:spPr>
          <a:xfrm>
            <a:off x="304800" y="511503"/>
            <a:ext cx="5672083"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25192247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ection, title, text (dark background)">
    <p:spTree>
      <p:nvGrpSpPr>
        <p:cNvPr id="1" name=""/>
        <p:cNvGrpSpPr/>
        <p:nvPr/>
      </p:nvGrpSpPr>
      <p:grpSpPr>
        <a:xfrm>
          <a:off x="0" y="0"/>
          <a:ext cx="0" cy="0"/>
          <a:chOff x="0" y="0"/>
          <a:chExt cx="0" cy="0"/>
        </a:xfrm>
      </p:grpSpPr>
      <p:sp>
        <p:nvSpPr>
          <p:cNvPr id="5" name="Rectangle 4"/>
          <p:cNvSpPr/>
          <p:nvPr/>
        </p:nvSpPr>
        <p:spPr>
          <a:xfrm>
            <a:off x="6096000" y="0"/>
            <a:ext cx="6096000" cy="6858000"/>
          </a:xfrm>
          <a:prstGeom prst="rect">
            <a:avLst/>
          </a:prstGeom>
          <a:solidFill>
            <a:srgbClr val="011689"/>
          </a:solidFill>
        </p:spPr>
        <p:txBody>
          <a:bodyPr wrap="square" lIns="0" tIns="0" rIns="0" bIns="0" rtlCol="0" anchor="ctr">
            <a:noAutofit/>
          </a:bodyPr>
          <a:lstStyle/>
          <a:p>
            <a:pPr algn="ctr" defTabSz="914377"/>
            <a:endParaRPr lang="en-US" sz="1600" dirty="0">
              <a:solidFill>
                <a:srgbClr val="FFFFFF"/>
              </a:solidFill>
              <a:latin typeface="Arial"/>
              <a:cs typeface="Arial"/>
            </a:endParaRPr>
          </a:p>
        </p:txBody>
      </p:sp>
      <p:sp>
        <p:nvSpPr>
          <p:cNvPr id="2" name="Title 1"/>
          <p:cNvSpPr>
            <a:spLocks noGrp="1"/>
          </p:cNvSpPr>
          <p:nvPr>
            <p:ph type="title"/>
          </p:nvPr>
        </p:nvSpPr>
        <p:spPr>
          <a:xfrm>
            <a:off x="304800" y="1481715"/>
            <a:ext cx="5672083" cy="4650861"/>
          </a:xfrm>
          <a:prstGeom prst="rect">
            <a:avLst/>
          </a:prstGeom>
        </p:spPr>
        <p:txBody>
          <a:bodyPr lIns="0" tIns="0" rIns="0" bIns="0"/>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Text Placeholder 5"/>
          <p:cNvSpPr>
            <a:spLocks noGrp="1"/>
          </p:cNvSpPr>
          <p:nvPr>
            <p:ph type="body" sz="quarter" idx="12"/>
          </p:nvPr>
        </p:nvSpPr>
        <p:spPr>
          <a:xfrm>
            <a:off x="6400800" y="1481716"/>
            <a:ext cx="5486400" cy="4668593"/>
          </a:xfrm>
          <a:prstGeom prst="rect">
            <a:avLst/>
          </a:prstGeom>
        </p:spPr>
        <p:txBody>
          <a:bodyPr lIns="0" tIns="0" rIns="0" bIns="0"/>
          <a:lstStyle>
            <a:lvl1pPr>
              <a:defRPr>
                <a:solidFill>
                  <a:schemeClr val="bg2"/>
                </a:solidFill>
              </a:defRPr>
            </a:lvl1pPr>
            <a:lvl2pPr marL="0" indent="0">
              <a:spcBef>
                <a:spcPts val="1467"/>
              </a:spcBef>
              <a:buFontTx/>
              <a:buNone/>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7"/>
          </p:nvPr>
        </p:nvSpPr>
        <p:spPr>
          <a:xfrm>
            <a:off x="304800" y="265737"/>
            <a:ext cx="5672083" cy="245767"/>
          </a:xfrm>
          <a:prstGeom prst="rect">
            <a:avLst/>
          </a:prstGeom>
        </p:spPr>
        <p:txBody>
          <a:bodyPr lIns="0" tIns="0" rIns="0" bIns="0"/>
          <a:lstStyle>
            <a:lvl1pPr>
              <a:defRPr sz="1467"/>
            </a:lvl1pPr>
          </a:lstStyle>
          <a:p>
            <a:pPr lvl="0"/>
            <a:r>
              <a:rPr lang="en-US" dirty="0"/>
              <a:t>Click to edit</a:t>
            </a:r>
          </a:p>
        </p:txBody>
      </p:sp>
      <p:sp>
        <p:nvSpPr>
          <p:cNvPr id="9" name="Text Placeholder 9"/>
          <p:cNvSpPr>
            <a:spLocks noGrp="1"/>
          </p:cNvSpPr>
          <p:nvPr>
            <p:ph type="body" sz="quarter" idx="18"/>
          </p:nvPr>
        </p:nvSpPr>
        <p:spPr>
          <a:xfrm>
            <a:off x="304800" y="511503"/>
            <a:ext cx="5672083"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40556667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12192000" cy="6858000"/>
          </a:xfrm>
          <a:prstGeom prst="rect">
            <a:avLst/>
          </a:prstGeom>
        </p:spPr>
        <p:txBody>
          <a:bodyPr/>
          <a:lstStyle>
            <a:lvl1pPr algn="ctr">
              <a:defRPr sz="1333"/>
            </a:lvl1pPr>
          </a:lstStyle>
          <a:p>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5" name="Text Placeholder 6"/>
          <p:cNvSpPr>
            <a:spLocks noGrp="1"/>
          </p:cNvSpPr>
          <p:nvPr>
            <p:ph type="body" sz="quarter" idx="14"/>
          </p:nvPr>
        </p:nvSpPr>
        <p:spPr>
          <a:xfrm>
            <a:off x="304800" y="265737"/>
            <a:ext cx="8586952" cy="245767"/>
          </a:xfrm>
          <a:prstGeom prst="rect">
            <a:avLst/>
          </a:prstGeom>
        </p:spPr>
        <p:txBody>
          <a:bodyPr lIns="0" tIns="0" rIns="0" bIns="0"/>
          <a:lstStyle>
            <a:lvl1pPr>
              <a:defRPr sz="1467"/>
            </a:lvl1pPr>
          </a:lstStyle>
          <a:p>
            <a:pPr lvl="0"/>
            <a:r>
              <a:rPr lang="en-US" dirty="0"/>
              <a:t>Click to edit</a:t>
            </a:r>
          </a:p>
        </p:txBody>
      </p:sp>
      <p:sp>
        <p:nvSpPr>
          <p:cNvPr id="6" name="Text Placeholder 9"/>
          <p:cNvSpPr>
            <a:spLocks noGrp="1"/>
          </p:cNvSpPr>
          <p:nvPr>
            <p:ph type="body" sz="quarter" idx="15"/>
          </p:nvPr>
        </p:nvSpPr>
        <p:spPr>
          <a:xfrm>
            <a:off x="304800" y="511503"/>
            <a:ext cx="8586952"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1006483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3810000"/>
            <a:ext cx="3048000" cy="3048000"/>
          </a:xfrm>
          <a:prstGeom prst="rect">
            <a:avLst/>
          </a:prstGeom>
          <a:solidFill>
            <a:schemeClr val="tx1"/>
          </a:solidFill>
        </p:spPr>
        <p:txBody>
          <a:bodyPr lIns="228600" tIns="155448" rIns="228600" bIns="228600"/>
          <a:lstStyle>
            <a:lvl1pPr>
              <a:defRPr>
                <a:solidFill>
                  <a:schemeClr val="bg2"/>
                </a:solidFill>
              </a:defRPr>
            </a:lvl1pPr>
            <a:lvl2pPr>
              <a:defRPr sz="1333">
                <a:solidFill>
                  <a:schemeClr val="bg2"/>
                </a:solidFill>
              </a:defRPr>
            </a:lvl2pPr>
            <a:lvl3pPr>
              <a:defRPr sz="1333">
                <a:solidFill>
                  <a:schemeClr val="bg2"/>
                </a:solidFill>
              </a:defRPr>
            </a:lvl3pPr>
            <a:lvl4pPr>
              <a:defRPr sz="1333">
                <a:solidFill>
                  <a:schemeClr val="bg2"/>
                </a:solidFill>
              </a:defRPr>
            </a:lvl4pPr>
            <a:lvl5pPr>
              <a:defRPr sz="1333">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solidFill>
                  <a:srgbClr val="FFFFFF"/>
                </a:solidFill>
              </a:rPr>
              <a:t>IBM Health Corps / © 2018 IBM Corporation</a:t>
            </a:r>
            <a:endParaRPr lang="en-US" dirty="0">
              <a:solidFill>
                <a:srgbClr val="FFFFFF"/>
              </a:solidFill>
            </a:endParaRPr>
          </a:p>
        </p:txBody>
      </p:sp>
    </p:spTree>
    <p:extLst>
      <p:ext uri="{BB962C8B-B14F-4D97-AF65-F5344CB8AC3E}">
        <p14:creationId xmlns:p14="http://schemas.microsoft.com/office/powerpoint/2010/main" val="41333721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6096001" y="3429000"/>
            <a:ext cx="6096000" cy="3429000"/>
          </a:xfrm>
          <a:prstGeom prst="rect">
            <a:avLst/>
          </a:prstGeom>
          <a:solidFill>
            <a:schemeClr val="accent2"/>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9144000" y="6443224"/>
            <a:ext cx="2743200" cy="182880"/>
          </a:xfrm>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7" name="Text Placeholder 6"/>
          <p:cNvSpPr>
            <a:spLocks noGrp="1"/>
          </p:cNvSpPr>
          <p:nvPr>
            <p:ph type="body" sz="quarter" idx="14"/>
          </p:nvPr>
        </p:nvSpPr>
        <p:spPr>
          <a:xfrm>
            <a:off x="304800" y="1463041"/>
            <a:ext cx="5672083" cy="4651641"/>
          </a:xfrm>
          <a:prstGeom prst="rect">
            <a:avLst/>
          </a:prstGeom>
        </p:spPr>
        <p:txBody>
          <a:bodyPr lIns="0" tIns="0" rIns="0" bIns="0"/>
          <a:lstStyle>
            <a:lvl1pPr>
              <a:defRPr sz="2133"/>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9144000" y="0"/>
            <a:ext cx="3048000" cy="3429000"/>
          </a:xfrm>
          <a:prstGeom prst="rect">
            <a:avLst/>
          </a:prstGeom>
          <a:solidFill>
            <a:schemeClr val="bg1"/>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6096000" y="0"/>
            <a:ext cx="3048000" cy="3429000"/>
          </a:xfrm>
          <a:prstGeom prst="rect">
            <a:avLst/>
          </a:prstGeom>
          <a:solidFill>
            <a:schemeClr val="accent3"/>
          </a:solidFill>
        </p:spPr>
        <p:txBody>
          <a:bodyPr lIns="228600" tIns="192024" rIns="228600" bIns="228600"/>
          <a:lstStyle>
            <a:lvl1pPr>
              <a:defRPr sz="1867">
                <a:solidFill>
                  <a:schemeClr val="bg2"/>
                </a:solidFill>
              </a:defRPr>
            </a:lvl1pPr>
          </a:lstStyle>
          <a:p>
            <a:pPr lvl="0"/>
            <a:r>
              <a:rPr lang="en-US" dirty="0"/>
              <a:t>Click to edit Master text styles</a:t>
            </a:r>
          </a:p>
        </p:txBody>
      </p:sp>
      <p:sp>
        <p:nvSpPr>
          <p:cNvPr id="9" name="Text Placeholder 6"/>
          <p:cNvSpPr>
            <a:spLocks noGrp="1"/>
          </p:cNvSpPr>
          <p:nvPr>
            <p:ph type="body" sz="quarter" idx="18"/>
          </p:nvPr>
        </p:nvSpPr>
        <p:spPr>
          <a:xfrm>
            <a:off x="304800" y="265737"/>
            <a:ext cx="5672083" cy="245767"/>
          </a:xfrm>
          <a:prstGeom prst="rect">
            <a:avLst/>
          </a:prstGeom>
        </p:spPr>
        <p:txBody>
          <a:bodyPr lIns="0" tIns="0" rIns="0" bIns="0"/>
          <a:lstStyle>
            <a:lvl1pPr>
              <a:defRPr sz="1467"/>
            </a:lvl1pPr>
          </a:lstStyle>
          <a:p>
            <a:pPr lvl="0"/>
            <a:r>
              <a:rPr lang="en-US" dirty="0"/>
              <a:t>Click to edit</a:t>
            </a:r>
          </a:p>
        </p:txBody>
      </p:sp>
      <p:sp>
        <p:nvSpPr>
          <p:cNvPr id="11" name="Text Placeholder 9"/>
          <p:cNvSpPr>
            <a:spLocks noGrp="1"/>
          </p:cNvSpPr>
          <p:nvPr>
            <p:ph type="body" sz="quarter" idx="19"/>
          </p:nvPr>
        </p:nvSpPr>
        <p:spPr>
          <a:xfrm>
            <a:off x="304800" y="511503"/>
            <a:ext cx="5672083" cy="552815"/>
          </a:xfrm>
          <a:prstGeom prst="rect">
            <a:avLst/>
          </a:prstGeom>
        </p:spPr>
        <p:txBody>
          <a:bodyPr lIns="0" tIns="0" rIns="0" bIns="0"/>
          <a:lstStyle>
            <a:lvl1pPr>
              <a:defRPr sz="3200"/>
            </a:lvl1pPr>
          </a:lstStyle>
          <a:p>
            <a:pPr lvl="0"/>
            <a:r>
              <a:rPr lang="en-US" dirty="0"/>
              <a:t>Click to edit Master text styles</a:t>
            </a:r>
          </a:p>
        </p:txBody>
      </p:sp>
    </p:spTree>
    <p:extLst>
      <p:ext uri="{BB962C8B-B14F-4D97-AF65-F5344CB8AC3E}">
        <p14:creationId xmlns:p14="http://schemas.microsoft.com/office/powerpoint/2010/main" val="874674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3048000" cy="6858000"/>
          </a:xfrm>
          <a:prstGeom prst="rect">
            <a:avLst/>
          </a:prstGeom>
          <a:solidFill>
            <a:schemeClr val="tx1"/>
          </a:solidFill>
        </p:spPr>
        <p:txBody>
          <a:bodyPr lIns="228600" tIns="182880" rIns="228600" bIns="228600"/>
          <a:lstStyle>
            <a:lvl1pPr>
              <a:defRPr sz="2133">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3048000" y="0"/>
            <a:ext cx="3048000" cy="6858000"/>
          </a:xfrm>
          <a:prstGeom prst="rect">
            <a:avLst/>
          </a:prstGeom>
          <a:solidFill>
            <a:schemeClr val="accent2"/>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6096000" y="0"/>
            <a:ext cx="3048000" cy="6858000"/>
          </a:xfrm>
          <a:prstGeom prst="rect">
            <a:avLst/>
          </a:prstGeom>
          <a:solidFill>
            <a:schemeClr val="accent3"/>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9144000" y="0"/>
            <a:ext cx="3048000" cy="6858000"/>
          </a:xfrm>
          <a:prstGeom prst="rect">
            <a:avLst/>
          </a:prstGeom>
          <a:solidFill>
            <a:schemeClr val="tx2">
              <a:lumMod val="75000"/>
            </a:schemeClr>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solidFill>
                  <a:srgbClr val="FFFFFF"/>
                </a:solidFill>
              </a:rPr>
              <a:t>IBM Health Corps / © 2018 IBM Corporation</a:t>
            </a:r>
            <a:endParaRPr lang="en-US" dirty="0">
              <a:solidFill>
                <a:srgbClr val="FFFFFF"/>
              </a:solidFill>
            </a:endParaRPr>
          </a:p>
        </p:txBody>
      </p:sp>
    </p:spTree>
    <p:extLst>
      <p:ext uri="{BB962C8B-B14F-4D97-AF65-F5344CB8AC3E}">
        <p14:creationId xmlns:p14="http://schemas.microsoft.com/office/powerpoint/2010/main" val="1912165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1193365"/>
          </a:xfrm>
          <a:prstGeom prst="rect">
            <a:avLst/>
          </a:prstGeo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7" name="Text Placeholder 6"/>
          <p:cNvSpPr>
            <a:spLocks noGrp="1"/>
          </p:cNvSpPr>
          <p:nvPr>
            <p:ph type="body" sz="quarter" idx="12"/>
          </p:nvPr>
        </p:nvSpPr>
        <p:spPr>
          <a:xfrm>
            <a:off x="304800" y="1463040"/>
            <a:ext cx="2438400" cy="4669536"/>
          </a:xfrm>
          <a:prstGeom prst="rect">
            <a:avLst/>
          </a:prstGeom>
        </p:spPr>
        <p:txBody>
          <a:bodyPr/>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3352800" y="1499616"/>
            <a:ext cx="2438400" cy="4608576"/>
          </a:xfrm>
          <a:prstGeom prst="rect">
            <a:avLst/>
          </a:prstGeom>
        </p:spPr>
        <p:txBody>
          <a:bodyPr/>
          <a:lstStyle>
            <a:lvl1pPr>
              <a:defRPr sz="1867"/>
            </a:lvl1pPr>
            <a:lvl2pPr marL="0" indent="0">
              <a:buNone/>
              <a:defRPr sz="1333"/>
            </a:lvl2pPr>
            <a:lvl3pPr>
              <a:defRPr sz="1333"/>
            </a:lvl3pPr>
            <a:lvl4pPr>
              <a:defRPr sz="1333"/>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6267189" y="1454615"/>
            <a:ext cx="5620011" cy="4608576"/>
          </a:xfrm>
          <a:prstGeom prst="rect">
            <a:avLst/>
          </a:prstGeom>
        </p:spPr>
        <p:txBody>
          <a:bodyPr/>
          <a:lstStyle>
            <a:lvl1pPr marL="156629" indent="-156629">
              <a:tabLst/>
              <a:defRPr sz="3200"/>
            </a:lvl1pPr>
            <a:lvl2pPr marL="0" indent="0">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65688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sp>
        <p:nvSpPr>
          <p:cNvPr id="6" name="Text Placeholder 5"/>
          <p:cNvSpPr>
            <a:spLocks noGrp="1"/>
          </p:cNvSpPr>
          <p:nvPr>
            <p:ph type="body" sz="quarter" idx="12"/>
          </p:nvPr>
        </p:nvSpPr>
        <p:spPr>
          <a:xfrm>
            <a:off x="304800" y="256033"/>
            <a:ext cx="2438400" cy="5878660"/>
          </a:xfrm>
          <a:prstGeom prst="rect">
            <a:avLst/>
          </a:prstGeom>
        </p:spPr>
        <p:txBody>
          <a:bodyPr/>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3352800" y="300567"/>
            <a:ext cx="8534400" cy="6129867"/>
          </a:xfrm>
          <a:prstGeom prst="rect">
            <a:avLst/>
          </a:prstGeom>
        </p:spPr>
        <p:txBody>
          <a:bodyPr/>
          <a:lstStyle/>
          <a:p>
            <a:r>
              <a:rPr lang="en-US" dirty="0"/>
              <a:t>Click icon to add table</a:t>
            </a:r>
          </a:p>
        </p:txBody>
      </p:sp>
    </p:spTree>
    <p:extLst>
      <p:ext uri="{BB962C8B-B14F-4D97-AF65-F5344CB8AC3E}">
        <p14:creationId xmlns:p14="http://schemas.microsoft.com/office/powerpoint/2010/main" val="283473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CBE46-D3DA-4D4D-B717-C5AA3098486E}" type="datetimeFigureOut">
              <a:rPr lang="en-US" smtClean="0"/>
              <a:t>4/20/2019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EBB47-C3E0-4215-8682-462AE8857AF9}" type="slidenum">
              <a:rPr lang="en-US" smtClean="0"/>
              <a:t>‹#›</a:t>
            </a:fld>
            <a:endParaRPr lang="en-US"/>
          </a:p>
        </p:txBody>
      </p:sp>
    </p:spTree>
    <p:extLst>
      <p:ext uri="{BB962C8B-B14F-4D97-AF65-F5344CB8AC3E}">
        <p14:creationId xmlns:p14="http://schemas.microsoft.com/office/powerpoint/2010/main" val="29305547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de-DE" dirty="0">
                <a:solidFill>
                  <a:srgbClr val="000000"/>
                </a:solidFill>
              </a:rPr>
              <a:t>IBM Health Corps / © 2018 IBM Corporation</a:t>
            </a:r>
            <a:endParaRPr lang="en-US" dirty="0">
              <a:solidFill>
                <a:srgbClr val="000000"/>
              </a:solidFill>
            </a:endParaRPr>
          </a:p>
        </p:txBody>
      </p:sp>
      <p:pic>
        <p:nvPicPr>
          <p:cNvPr id="5" name="Picture 4" descr="ibm_gr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4604" y="2914867"/>
            <a:ext cx="1730144" cy="701463"/>
          </a:xfrm>
          <a:prstGeom prst="rect">
            <a:avLst/>
          </a:prstGeom>
        </p:spPr>
      </p:pic>
    </p:spTree>
    <p:extLst>
      <p:ext uri="{BB962C8B-B14F-4D97-AF65-F5344CB8AC3E}">
        <p14:creationId xmlns:p14="http://schemas.microsoft.com/office/powerpoint/2010/main" val="21788178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09585"/>
            <a:fld id="{E4D3D022-A42C-4392-8E0A-166ED77A7B32}" type="datetimeFigureOut">
              <a:rPr lang="en-US" smtClean="0">
                <a:solidFill>
                  <a:srgbClr val="000000"/>
                </a:solidFill>
              </a:rPr>
              <a:pPr defTabSz="609585"/>
              <a:t>4/20/2019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E18DCE00-5B05-4F04-A928-741BC42AAEB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568805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1_insight, text, boxes">
    <p:bg>
      <p:bgPr>
        <a:solidFill>
          <a:srgbClr val="F3F3F3"/>
        </a:solidFill>
        <a:effectLst/>
      </p:bgPr>
    </p:bg>
    <p:spTree>
      <p:nvGrpSpPr>
        <p:cNvPr id="1" name=""/>
        <p:cNvGrpSpPr/>
        <p:nvPr/>
      </p:nvGrpSpPr>
      <p:grpSpPr>
        <a:xfrm>
          <a:off x="0" y="0"/>
          <a:ext cx="0" cy="0"/>
          <a:chOff x="0" y="0"/>
          <a:chExt cx="0" cy="0"/>
        </a:xfrm>
      </p:grpSpPr>
      <p:sp>
        <p:nvSpPr>
          <p:cNvPr id="1176" name="Body Level One…"/>
          <p:cNvSpPr txBox="1">
            <a:spLocks noGrp="1"/>
          </p:cNvSpPr>
          <p:nvPr>
            <p:ph type="body" sz="quarter" idx="1"/>
          </p:nvPr>
        </p:nvSpPr>
        <p:spPr>
          <a:xfrm>
            <a:off x="6096000" y="0"/>
            <a:ext cx="3048000" cy="3429000"/>
          </a:xfrm>
          <a:prstGeom prst="rect">
            <a:avLst/>
          </a:prstGeom>
          <a:solidFill>
            <a:schemeClr val="accent2"/>
          </a:solidFill>
        </p:spPr>
        <p:txBody>
          <a:bodyPr lIns="201168" tIns="201168" rIns="201168" bIns="201168">
            <a:normAutofit/>
          </a:bodyPr>
          <a:lstStyle>
            <a:lvl1pPr>
              <a:defRPr>
                <a:latin typeface="IBM Plex Sans"/>
                <a:ea typeface="IBM Plex Sans"/>
                <a:cs typeface="IBM Plex Sans"/>
                <a:sym typeface="IBM Plex Sans"/>
              </a:defRPr>
            </a:lvl1pPr>
            <a:lvl2pPr>
              <a:defRPr>
                <a:latin typeface="IBM Plex Sans"/>
                <a:ea typeface="IBM Plex Sans"/>
                <a:cs typeface="IBM Plex Sans"/>
                <a:sym typeface="IBM Plex Sans"/>
              </a:defRPr>
            </a:lvl2pPr>
            <a:lvl3pPr>
              <a:defRPr>
                <a:latin typeface="IBM Plex Sans"/>
                <a:ea typeface="IBM Plex Sans"/>
                <a:cs typeface="IBM Plex Sans"/>
                <a:sym typeface="IBM Plex Sans"/>
              </a:defRPr>
            </a:lvl3pPr>
            <a:lvl4pPr>
              <a:defRPr>
                <a:latin typeface="IBM Plex Sans"/>
                <a:ea typeface="IBM Plex Sans"/>
                <a:cs typeface="IBM Plex Sans"/>
                <a:sym typeface="IBM Plex Sans"/>
              </a:defRPr>
            </a:lvl4pPr>
            <a:lvl5pPr>
              <a:defRPr>
                <a:latin typeface="IBM Plex Sans"/>
                <a:ea typeface="IBM Plex Sans"/>
                <a:cs typeface="IBM Plex Sans"/>
                <a:sym typeface="IBM Plex Sans"/>
              </a:defRPr>
            </a:lvl5pPr>
          </a:lstStyle>
          <a:p>
            <a:r>
              <a:t>Body Level One</a:t>
            </a:r>
          </a:p>
          <a:p>
            <a:pPr lvl="1"/>
            <a:r>
              <a:t>Body Level Two</a:t>
            </a:r>
          </a:p>
          <a:p>
            <a:pPr lvl="2"/>
            <a:r>
              <a:t>Body Level Three</a:t>
            </a:r>
          </a:p>
          <a:p>
            <a:pPr lvl="3"/>
            <a:r>
              <a:t>Body Level Four</a:t>
            </a:r>
          </a:p>
          <a:p>
            <a:pPr lvl="4"/>
            <a:r>
              <a:t>Body Level Five</a:t>
            </a:r>
          </a:p>
        </p:txBody>
      </p:sp>
      <p:sp>
        <p:nvSpPr>
          <p:cNvPr id="1177" name="Title Text"/>
          <p:cNvSpPr txBox="1">
            <a:spLocks noGrp="1"/>
          </p:cNvSpPr>
          <p:nvPr>
            <p:ph type="title"/>
          </p:nvPr>
        </p:nvSpPr>
        <p:spPr>
          <a:xfrm>
            <a:off x="280415" y="183558"/>
            <a:ext cx="5522979" cy="1072897"/>
          </a:xfrm>
          <a:prstGeom prst="rect">
            <a:avLst/>
          </a:prstGeom>
        </p:spPr>
        <p:txBody>
          <a:bodyPr>
            <a:normAutofit/>
          </a:bodyPr>
          <a:lstStyle>
            <a:lvl1pPr>
              <a:defRPr>
                <a:solidFill>
                  <a:srgbClr val="000000"/>
                </a:solidFill>
                <a:latin typeface="IBM Plex Sans"/>
                <a:ea typeface="IBM Plex Sans"/>
                <a:cs typeface="IBM Plex Sans"/>
                <a:sym typeface="IBM Plex Sans"/>
              </a:defRPr>
            </a:lvl1pPr>
          </a:lstStyle>
          <a:p>
            <a:r>
              <a:t>Title Text</a:t>
            </a:r>
          </a:p>
        </p:txBody>
      </p:sp>
      <p:sp>
        <p:nvSpPr>
          <p:cNvPr id="1178"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
        <p:nvSpPr>
          <p:cNvPr id="1179" name="Rectangle"/>
          <p:cNvSpPr>
            <a:spLocks noGrp="1"/>
          </p:cNvSpPr>
          <p:nvPr>
            <p:ph type="body" sz="half" idx="13"/>
          </p:nvPr>
        </p:nvSpPr>
        <p:spPr>
          <a:xfrm>
            <a:off x="292609" y="1658112"/>
            <a:ext cx="5498593" cy="4336289"/>
          </a:xfrm>
          <a:prstGeom prst="rect">
            <a:avLst/>
          </a:prstGeom>
        </p:spPr>
        <p:txBody>
          <a:bodyPr>
            <a:normAutofit/>
          </a:bodyPr>
          <a:lstStyle/>
          <a:p>
            <a:pPr>
              <a:defRPr>
                <a:solidFill>
                  <a:srgbClr val="000000"/>
                </a:solidFill>
                <a:latin typeface="IBM Plex Sans"/>
                <a:ea typeface="IBM Plex Sans"/>
                <a:cs typeface="IBM Plex Sans"/>
                <a:sym typeface="IBM Plex Sans"/>
              </a:defRPr>
            </a:pPr>
            <a:endParaRPr/>
          </a:p>
        </p:txBody>
      </p:sp>
      <p:sp>
        <p:nvSpPr>
          <p:cNvPr id="1180" name="Rectangle"/>
          <p:cNvSpPr/>
          <p:nvPr/>
        </p:nvSpPr>
        <p:spPr>
          <a:xfrm>
            <a:off x="9144000" y="0"/>
            <a:ext cx="3048000" cy="3429000"/>
          </a:xfrm>
          <a:prstGeom prst="rect">
            <a:avLst/>
          </a:prstGeom>
          <a:solidFill>
            <a:srgbClr val="031973"/>
          </a:solidFill>
          <a:ln w="12700">
            <a:miter lim="400000"/>
          </a:ln>
        </p:spPr>
        <p:txBody>
          <a:bodyPr lIns="268224" tIns="268224" rIns="268224" bIns="268224">
            <a:normAutofit/>
          </a:bodyPr>
          <a:lstStyle/>
          <a:p>
            <a:pPr>
              <a:spcBef>
                <a:spcPts val="1467"/>
              </a:spcBef>
              <a:defRPr sz="1400">
                <a:latin typeface="IBM Plex Sans"/>
                <a:ea typeface="IBM Plex Sans"/>
                <a:cs typeface="IBM Plex Sans"/>
                <a:sym typeface="IBM Plex Sans"/>
              </a:defRPr>
            </a:pPr>
            <a:endParaRPr sz="1867" dirty="0">
              <a:solidFill>
                <a:srgbClr val="000000"/>
              </a:solidFill>
              <a:ea typeface="IBM Plex Sans"/>
              <a:cs typeface="IBM Plex Sans"/>
              <a:sym typeface="IBM Plex Sans"/>
            </a:endParaRPr>
          </a:p>
        </p:txBody>
      </p:sp>
      <p:sp>
        <p:nvSpPr>
          <p:cNvPr id="1181" name="Rectangle"/>
          <p:cNvSpPr/>
          <p:nvPr/>
        </p:nvSpPr>
        <p:spPr>
          <a:xfrm>
            <a:off x="6096000" y="3426883"/>
            <a:ext cx="6096000" cy="3431116"/>
          </a:xfrm>
          <a:prstGeom prst="rect">
            <a:avLst/>
          </a:prstGeom>
          <a:solidFill>
            <a:srgbClr val="0530AD"/>
          </a:solidFill>
          <a:ln w="12700">
            <a:miter lim="400000"/>
          </a:ln>
        </p:spPr>
        <p:txBody>
          <a:bodyPr lIns="268224" tIns="268224" rIns="268224" bIns="268224">
            <a:normAutofit/>
          </a:bodyPr>
          <a:lstStyle/>
          <a:p>
            <a:pPr>
              <a:spcBef>
                <a:spcPts val="1467"/>
              </a:spcBef>
              <a:defRPr sz="1400">
                <a:latin typeface="IBM Plex Sans"/>
                <a:ea typeface="IBM Plex Sans"/>
                <a:cs typeface="IBM Plex Sans"/>
                <a:sym typeface="IBM Plex Sans"/>
              </a:defRPr>
            </a:pPr>
            <a:endParaRPr sz="1867" dirty="0">
              <a:solidFill>
                <a:srgbClr val="000000"/>
              </a:solidFill>
              <a:ea typeface="IBM Plex Sans"/>
              <a:cs typeface="IBM Plex Sans"/>
              <a:sym typeface="IBM Plex Sans"/>
            </a:endParaRPr>
          </a:p>
        </p:txBody>
      </p:sp>
    </p:spTree>
    <p:extLst>
      <p:ext uri="{BB962C8B-B14F-4D97-AF65-F5344CB8AC3E}">
        <p14:creationId xmlns:p14="http://schemas.microsoft.com/office/powerpoint/2010/main" val="311682953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text,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6096000" y="0"/>
            <a:ext cx="6096000" cy="68580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80416" y="268224"/>
            <a:ext cx="5522976" cy="1072896"/>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solidFill>
                  <a:srgbClr val="000000"/>
                </a:solidFill>
              </a:rPr>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p:nvPr>
        </p:nvSpPr>
        <p:spPr>
          <a:xfrm>
            <a:off x="292608" y="1658112"/>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8501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oxes (1 large, 4 small)">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6096000" y="3426883"/>
            <a:ext cx="3048000" cy="3431117"/>
          </a:xfrm>
          <a:prstGeom prst="rect">
            <a:avLst/>
          </a:prstGeo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0" y="-1"/>
            <a:ext cx="12192000" cy="3425951"/>
          </a:xfrm>
          <a:prstGeom prst="rect">
            <a:avLst/>
          </a:prstGeom>
          <a:solidFill>
            <a:schemeClr val="tx1"/>
          </a:solidFill>
        </p:spPr>
        <p:txBody>
          <a:bodyPr lIns="182880" tIns="164592" rIns="228600" bIns="228600"/>
          <a:lstStyle>
            <a:lvl1pPr>
              <a:defRPr sz="6400"/>
            </a:lvl1pPr>
          </a:lstStyle>
          <a:p>
            <a:r>
              <a:rPr lang="en-US"/>
              <a:t>Click to edit Master title style</a:t>
            </a:r>
            <a:endParaRPr lang="en-US" dirty="0"/>
          </a:p>
        </p:txBody>
      </p:sp>
      <p:sp>
        <p:nvSpPr>
          <p:cNvPr id="11" name="Content Placeholder 10"/>
          <p:cNvSpPr>
            <a:spLocks noGrp="1"/>
          </p:cNvSpPr>
          <p:nvPr>
            <p:ph sz="quarter" idx="18"/>
          </p:nvPr>
        </p:nvSpPr>
        <p:spPr>
          <a:xfrm>
            <a:off x="9144000" y="3426883"/>
            <a:ext cx="3048000" cy="3431117"/>
          </a:xfrm>
          <a:prstGeom prst="rect">
            <a:avLst/>
          </a:prstGeom>
          <a:solidFill>
            <a:srgbClr val="6BA5FF"/>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4" name="Content Placeholder 13"/>
          <p:cNvSpPr>
            <a:spLocks noGrp="1"/>
          </p:cNvSpPr>
          <p:nvPr>
            <p:ph sz="quarter" idx="19"/>
          </p:nvPr>
        </p:nvSpPr>
        <p:spPr>
          <a:xfrm>
            <a:off x="3048001" y="3426883"/>
            <a:ext cx="3048000" cy="3431116"/>
          </a:xfrm>
          <a:prstGeom prst="rect">
            <a:avLst/>
          </a:prstGeom>
          <a:solidFill>
            <a:srgbClr val="054ADA"/>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7" name="Content Placeholder 6"/>
          <p:cNvSpPr>
            <a:spLocks noGrp="1"/>
          </p:cNvSpPr>
          <p:nvPr>
            <p:ph sz="quarter" idx="20"/>
          </p:nvPr>
        </p:nvSpPr>
        <p:spPr>
          <a:xfrm>
            <a:off x="0" y="3426883"/>
            <a:ext cx="3048000" cy="3431116"/>
          </a:xfrm>
          <a:prstGeom prst="rect">
            <a:avLst/>
          </a:prstGeom>
          <a:solidFill>
            <a:srgbClr val="031973"/>
          </a:solidFill>
        </p:spPr>
        <p:txBody>
          <a:bodyPr lIns="219456" tIns="201168" rIns="228600" bIns="228600"/>
          <a:lstStyle>
            <a:lvl1pPr>
              <a:defRPr>
                <a:solidFill>
                  <a:schemeClr val="bg1"/>
                </a:solidFill>
              </a:defRPr>
            </a:lvl1pPr>
          </a:lstStyle>
          <a:p>
            <a:pPr lvl="0"/>
            <a:r>
              <a:rPr lang="en-US"/>
              <a:t>Click to edit Master text styles</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solidFill>
                  <a:srgbClr val="000E5E"/>
                </a:solidFill>
              </a:rPr>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solidFill>
                  <a:srgbClr val="000E5E"/>
                </a:solidFill>
              </a:rPr>
              <a:pPr/>
              <a:t>‹#›</a:t>
            </a:fld>
            <a:endParaRPr lang="en-US" dirty="0">
              <a:solidFill>
                <a:srgbClr val="000E5E"/>
              </a:solidFill>
            </a:endParaRPr>
          </a:p>
        </p:txBody>
      </p:sp>
    </p:spTree>
    <p:extLst>
      <p:ext uri="{BB962C8B-B14F-4D97-AF65-F5344CB8AC3E}">
        <p14:creationId xmlns:p14="http://schemas.microsoft.com/office/powerpoint/2010/main" val="7425247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black box) over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701800"/>
            <a:ext cx="12192000" cy="5156200"/>
          </a:xfrm>
          <a:prstGeom prst="rect">
            <a:avLst/>
          </a:prstGeo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0" y="0"/>
            <a:ext cx="12192000" cy="1701800"/>
          </a:xfrm>
          <a:prstGeom prst="rect">
            <a:avLst/>
          </a:prstGeom>
          <a:solidFill>
            <a:schemeClr val="tx1"/>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solidFill>
                  <a:srgbClr val="000000"/>
                </a:solidFill>
              </a:rPr>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454180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280416" y="268224"/>
            <a:ext cx="5522976" cy="5726176"/>
          </a:xfrm>
          <a:prstGeom prst="rect">
            <a:avLst/>
          </a:prstGeo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solidFill>
                  <a:srgbClr val="000000"/>
                </a:solidFill>
              </a:rPr>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6442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2CBE46-D3DA-4D4D-B717-C5AA3098486E}" type="datetimeFigureOut">
              <a:rPr lang="en-US" smtClean="0"/>
              <a:t>4/20/2019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EBB47-C3E0-4215-8682-462AE8857AF9}" type="slidenum">
              <a:rPr lang="en-US" smtClean="0"/>
              <a:t>‹#›</a:t>
            </a:fld>
            <a:endParaRPr lang="en-US"/>
          </a:p>
        </p:txBody>
      </p:sp>
    </p:spTree>
    <p:extLst>
      <p:ext uri="{BB962C8B-B14F-4D97-AF65-F5344CB8AC3E}">
        <p14:creationId xmlns:p14="http://schemas.microsoft.com/office/powerpoint/2010/main" val="429408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2CBE46-D3DA-4D4D-B717-C5AA3098486E}" type="datetimeFigureOut">
              <a:rPr lang="en-US" smtClean="0"/>
              <a:t>4/20/2019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EBB47-C3E0-4215-8682-462AE8857AF9}" type="slidenum">
              <a:rPr lang="en-US" smtClean="0"/>
              <a:t>‹#›</a:t>
            </a:fld>
            <a:endParaRPr lang="en-US"/>
          </a:p>
        </p:txBody>
      </p:sp>
    </p:spTree>
    <p:extLst>
      <p:ext uri="{BB962C8B-B14F-4D97-AF65-F5344CB8AC3E}">
        <p14:creationId xmlns:p14="http://schemas.microsoft.com/office/powerpoint/2010/main" val="62915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theme" Target="../theme/theme3.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CBE46-D3DA-4D4D-B717-C5AA3098486E}" type="datetimeFigureOut">
              <a:rPr lang="en-US" smtClean="0"/>
              <a:t>4/20/2019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EBB47-C3E0-4215-8682-462AE8857AF9}" type="slidenum">
              <a:rPr lang="en-US" smtClean="0"/>
              <a:t>‹#›</a:t>
            </a:fld>
            <a:endParaRPr lang="en-US"/>
          </a:p>
        </p:txBody>
      </p:sp>
    </p:spTree>
    <p:extLst>
      <p:ext uri="{BB962C8B-B14F-4D97-AF65-F5344CB8AC3E}">
        <p14:creationId xmlns:p14="http://schemas.microsoft.com/office/powerpoint/2010/main" val="1795601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9144000" y="6435307"/>
            <a:ext cx="2743200" cy="182880"/>
          </a:xfrm>
          <a:prstGeom prst="rect">
            <a:avLst/>
          </a:prstGeom>
        </p:spPr>
        <p:txBody>
          <a:bodyPr vert="horz" lIns="0" tIns="0" rIns="0" bIns="0" rtlCol="0" anchor="ctr"/>
          <a:lstStyle>
            <a:lvl1pPr algn="r">
              <a:defRPr sz="800" baseline="0">
                <a:solidFill>
                  <a:schemeClr val="tx1"/>
                </a:solidFill>
                <a:latin typeface="+mn-lt"/>
                <a:ea typeface="Arial" charset="0"/>
                <a:cs typeface="Arial" charset="0"/>
              </a:defRPr>
            </a:lvl1pPr>
          </a:lstStyle>
          <a:p>
            <a:pPr defTabSz="914377"/>
            <a:fld id="{D0BE6F14-FF48-0F4F-A8AA-2E3F25371E4A}" type="slidenum">
              <a:rPr lang="en-US" smtClean="0">
                <a:solidFill>
                  <a:srgbClr val="000000"/>
                </a:solidFill>
              </a:rPr>
              <a:pPr defTabSz="914377"/>
              <a:t>‹#›</a:t>
            </a:fld>
            <a:endParaRPr lang="en-US" dirty="0">
              <a:solidFill>
                <a:srgbClr val="000000"/>
              </a:solidFill>
            </a:endParaRPr>
          </a:p>
        </p:txBody>
      </p:sp>
      <p:sp>
        <p:nvSpPr>
          <p:cNvPr id="9" name="Footer Placeholder 8"/>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pPr defTabSz="914377"/>
            <a:r>
              <a:rPr lang="en-US">
                <a:solidFill>
                  <a:srgbClr val="000000"/>
                </a:solidFill>
              </a:rPr>
              <a:t>IBM Health Corps / © 2018 IBM Corporation</a:t>
            </a:r>
            <a:endParaRPr lang="en-US" dirty="0">
              <a:solidFill>
                <a:srgbClr val="000000"/>
              </a:solidFill>
            </a:endParaRPr>
          </a:p>
        </p:txBody>
      </p:sp>
    </p:spTree>
    <p:extLst>
      <p:ext uri="{BB962C8B-B14F-4D97-AF65-F5344CB8AC3E}">
        <p14:creationId xmlns:p14="http://schemas.microsoft.com/office/powerpoint/2010/main" val="159859763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Lst>
  <p:hf hdr="0" dt="0"/>
  <p:txStyles>
    <p:titleStyle>
      <a:lvl1pPr algn="l" defTabSz="609585" rtl="0" eaLnBrk="1" latinLnBrk="0" hangingPunct="1">
        <a:lnSpc>
          <a:spcPct val="90000"/>
        </a:lnSpc>
        <a:spcBef>
          <a:spcPct val="0"/>
        </a:spcBef>
        <a:buNone/>
        <a:defRPr sz="3200" kern="1200">
          <a:solidFill>
            <a:schemeClr val="tx1"/>
          </a:solidFill>
          <a:latin typeface="+mj-lt"/>
          <a:ea typeface="Arial" charset="0"/>
          <a:cs typeface="Arial" charset="0"/>
        </a:defRPr>
      </a:lvl1pPr>
    </p:titleStyle>
    <p:bodyStyle>
      <a:lvl1pPr marL="0" indent="0" algn="l" defTabSz="609585" rtl="0" eaLnBrk="1" latinLnBrk="0" hangingPunct="1">
        <a:lnSpc>
          <a:spcPct val="100000"/>
        </a:lnSpc>
        <a:spcBef>
          <a:spcPts val="1467"/>
        </a:spcBef>
        <a:buFont typeface="Arial"/>
        <a:buNone/>
        <a:defRPr sz="1867" kern="1200">
          <a:solidFill>
            <a:schemeClr val="tx1"/>
          </a:solidFill>
          <a:latin typeface="+mn-lt"/>
          <a:ea typeface="Arial" charset="0"/>
          <a:cs typeface="Arial" charset="0"/>
        </a:defRPr>
      </a:lvl1pPr>
      <a:lvl2pPr marL="230712" indent="-230712"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2pPr>
      <a:lvl3pPr marL="529153" indent="-230712"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3pPr>
      <a:lvl4pPr marL="833946" indent="-224361"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4pPr>
      <a:lvl5pPr marL="1071007" indent="-230712"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9144000" y="6435307"/>
            <a:ext cx="2743200" cy="182880"/>
          </a:xfrm>
          <a:prstGeom prst="rect">
            <a:avLst/>
          </a:prstGeom>
        </p:spPr>
        <p:txBody>
          <a:bodyPr vert="horz" lIns="0" tIns="0" rIns="0" bIns="0" rtlCol="0" anchor="ctr"/>
          <a:lstStyle>
            <a:lvl1pPr algn="r">
              <a:defRPr sz="800" baseline="0">
                <a:solidFill>
                  <a:schemeClr val="tx1"/>
                </a:solidFill>
                <a:latin typeface="+mn-lt"/>
                <a:ea typeface="Arial" charset="0"/>
                <a:cs typeface="Arial" charset="0"/>
              </a:defRPr>
            </a:lvl1pPr>
          </a:lstStyle>
          <a:p>
            <a:pPr defTabSz="914377"/>
            <a:fld id="{D0BE6F14-FF48-0F4F-A8AA-2E3F25371E4A}" type="slidenum">
              <a:rPr lang="en-US" smtClean="0">
                <a:solidFill>
                  <a:srgbClr val="000000"/>
                </a:solidFill>
              </a:rPr>
              <a:pPr defTabSz="914377"/>
              <a:t>‹#›</a:t>
            </a:fld>
            <a:endParaRPr lang="en-US" dirty="0">
              <a:solidFill>
                <a:srgbClr val="000000"/>
              </a:solidFill>
            </a:endParaRPr>
          </a:p>
        </p:txBody>
      </p:sp>
      <p:sp>
        <p:nvSpPr>
          <p:cNvPr id="9" name="Footer Placeholder 8"/>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pPr defTabSz="914377"/>
            <a:r>
              <a:rPr lang="en-US">
                <a:solidFill>
                  <a:srgbClr val="000000"/>
                </a:solidFill>
              </a:rPr>
              <a:t>IBM Health Corps / © 2018 IBM Corporation</a:t>
            </a:r>
            <a:endParaRPr lang="en-US" dirty="0">
              <a:solidFill>
                <a:srgbClr val="000000"/>
              </a:solidFill>
            </a:endParaRPr>
          </a:p>
        </p:txBody>
      </p:sp>
    </p:spTree>
    <p:extLst>
      <p:ext uri="{BB962C8B-B14F-4D97-AF65-F5344CB8AC3E}">
        <p14:creationId xmlns:p14="http://schemas.microsoft.com/office/powerpoint/2010/main" val="3480787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Lst>
  <p:hf hdr="0" dt="0"/>
  <p:txStyles>
    <p:titleStyle>
      <a:lvl1pPr algn="l" defTabSz="609585" rtl="0" eaLnBrk="1" latinLnBrk="0" hangingPunct="1">
        <a:lnSpc>
          <a:spcPct val="90000"/>
        </a:lnSpc>
        <a:spcBef>
          <a:spcPct val="0"/>
        </a:spcBef>
        <a:buNone/>
        <a:defRPr sz="3200" kern="1200">
          <a:solidFill>
            <a:schemeClr val="tx1"/>
          </a:solidFill>
          <a:latin typeface="+mj-lt"/>
          <a:ea typeface="Arial" charset="0"/>
          <a:cs typeface="Arial" charset="0"/>
        </a:defRPr>
      </a:lvl1pPr>
    </p:titleStyle>
    <p:bodyStyle>
      <a:lvl1pPr marL="0" indent="0" algn="l" defTabSz="609585" rtl="0" eaLnBrk="1" latinLnBrk="0" hangingPunct="1">
        <a:lnSpc>
          <a:spcPct val="100000"/>
        </a:lnSpc>
        <a:spcBef>
          <a:spcPts val="1467"/>
        </a:spcBef>
        <a:buFont typeface="Arial"/>
        <a:buNone/>
        <a:defRPr sz="1867" kern="1200">
          <a:solidFill>
            <a:schemeClr val="tx1"/>
          </a:solidFill>
          <a:latin typeface="+mn-lt"/>
          <a:ea typeface="Arial" charset="0"/>
          <a:cs typeface="Arial" charset="0"/>
        </a:defRPr>
      </a:lvl1pPr>
      <a:lvl2pPr marL="230712" indent="-230712"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2pPr>
      <a:lvl3pPr marL="529153" indent="-230712"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3pPr>
      <a:lvl4pPr marL="833946" indent="-224361"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4pPr>
      <a:lvl5pPr marL="1071007" indent="-230712"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hyperlink" Target="https://openclipart.org/detail/254260/reality-conundrum-no-background" TargetMode="External"/><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creativecommons.org/licenses/by-nc-nd/3.0/" TargetMode="External"/><Relationship Id="rId5" Type="http://schemas.openxmlformats.org/officeDocument/2006/relationships/hyperlink" Target="http://dutchcorner.blogspot.com/2013/09/truth-matter-of-perception.html" TargetMode="External"/><Relationship Id="rId4" Type="http://schemas.openxmlformats.org/officeDocument/2006/relationships/hyperlink" Target="http://alpine-eco.wikidot.com/beehiv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ubmed/1982923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038E-D980-9047-826A-E2D7E089204B}"/>
              </a:ext>
            </a:extLst>
          </p:cNvPr>
          <p:cNvSpPr>
            <a:spLocks noGrp="1"/>
          </p:cNvSpPr>
          <p:nvPr>
            <p:ph type="title"/>
          </p:nvPr>
        </p:nvSpPr>
        <p:spPr>
          <a:xfrm>
            <a:off x="0" y="365125"/>
            <a:ext cx="12002814" cy="2254283"/>
          </a:xfrm>
        </p:spPr>
        <p:txBody>
          <a:bodyPr>
            <a:normAutofit fontScale="90000"/>
          </a:bodyPr>
          <a:lstStyle/>
          <a:p>
            <a:pPr algn="ctr">
              <a:lnSpc>
                <a:spcPct val="100000"/>
              </a:lnSpc>
              <a:spcBef>
                <a:spcPts val="300"/>
              </a:spcBef>
            </a:pPr>
            <a:r>
              <a:rPr lang="en-US" b="1" dirty="0" smtClean="0"/>
              <a:t>A </a:t>
            </a:r>
            <a:r>
              <a:rPr lang="en-US" b="1" dirty="0"/>
              <a:t>New Approach to Modeling Primary Healthcare Workforce Needs: </a:t>
            </a:r>
            <a:r>
              <a:rPr lang="en-US" b="1" dirty="0" smtClean="0"/>
              <a:t/>
            </a:r>
            <a:br>
              <a:rPr lang="en-US" b="1" dirty="0" smtClean="0"/>
            </a:br>
            <a:r>
              <a:rPr lang="en-US" sz="3100" b="1" i="1" dirty="0" smtClean="0"/>
              <a:t>Using </a:t>
            </a:r>
            <a:r>
              <a:rPr lang="en-US" sz="3100" b="1" i="1" dirty="0"/>
              <a:t>Data to Improve Planning and Allocation of State Resources to Respond to Population Health Needs in </a:t>
            </a:r>
            <a:r>
              <a:rPr lang="en-US" sz="3100" b="1" i="1" dirty="0" smtClean="0"/>
              <a:t>Utah</a:t>
            </a:r>
            <a:endParaRPr lang="en-US" sz="2700" b="1" dirty="0"/>
          </a:p>
        </p:txBody>
      </p:sp>
      <p:sp>
        <p:nvSpPr>
          <p:cNvPr id="4" name="Subtitle 2">
            <a:extLst>
              <a:ext uri="{FF2B5EF4-FFF2-40B4-BE49-F238E27FC236}">
                <a16:creationId xmlns:a16="http://schemas.microsoft.com/office/drawing/2014/main" id="{FA52E11D-808E-EE48-857D-A068B05E89F1}"/>
              </a:ext>
            </a:extLst>
          </p:cNvPr>
          <p:cNvSpPr>
            <a:spLocks noGrp="1"/>
          </p:cNvSpPr>
          <p:nvPr>
            <p:ph idx="1"/>
          </p:nvPr>
        </p:nvSpPr>
        <p:spPr>
          <a:xfrm>
            <a:off x="1174377" y="2917510"/>
            <a:ext cx="10515600" cy="1658301"/>
          </a:xfrm>
        </p:spPr>
        <p:txBody>
          <a:bodyPr>
            <a:noAutofit/>
          </a:bodyPr>
          <a:lstStyle/>
          <a:p>
            <a:pPr marL="0" indent="0" algn="ctr">
              <a:lnSpc>
                <a:spcPct val="100000"/>
              </a:lnSpc>
              <a:buNone/>
            </a:pPr>
            <a:r>
              <a:rPr lang="en-US" b="1" dirty="0"/>
              <a:t>Michael K. Magill, MD</a:t>
            </a:r>
            <a:br>
              <a:rPr lang="en-US" b="1" dirty="0"/>
            </a:br>
            <a:r>
              <a:rPr lang="en-US" sz="2000" dirty="0"/>
              <a:t>Director</a:t>
            </a:r>
            <a:r>
              <a:rPr lang="en-US" sz="2000" b="1" dirty="0"/>
              <a:t>, </a:t>
            </a:r>
            <a:r>
              <a:rPr lang="en-US" sz="2000" dirty="0"/>
              <a:t>Utah Area Health Education Centers Program</a:t>
            </a:r>
            <a:br>
              <a:rPr lang="en-US" sz="2000" dirty="0"/>
            </a:br>
            <a:r>
              <a:rPr lang="en-US" sz="2000" dirty="0"/>
              <a:t>Professor and Chair Emeritus, Department of Family and Preventive Medicine</a:t>
            </a:r>
            <a:br>
              <a:rPr lang="en-US" sz="2000" dirty="0"/>
            </a:br>
            <a:r>
              <a:rPr lang="en-US" sz="2000" dirty="0"/>
              <a:t>University of Utah School of Medicine</a:t>
            </a:r>
          </a:p>
          <a:p>
            <a:pPr marL="0" indent="0">
              <a:lnSpc>
                <a:spcPct val="200000"/>
              </a:lnSpc>
              <a:buNone/>
            </a:pPr>
            <a:endParaRPr lang="en-US" dirty="0"/>
          </a:p>
        </p:txBody>
      </p:sp>
      <p:sp>
        <p:nvSpPr>
          <p:cNvPr id="5" name="Subtitle 2">
            <a:extLst>
              <a:ext uri="{FF2B5EF4-FFF2-40B4-BE49-F238E27FC236}">
                <a16:creationId xmlns:a16="http://schemas.microsoft.com/office/drawing/2014/main" id="{C5E2D608-B4AB-2D43-B64E-1AF310AFC5E6}"/>
              </a:ext>
            </a:extLst>
          </p:cNvPr>
          <p:cNvSpPr txBox="1">
            <a:spLocks/>
          </p:cNvSpPr>
          <p:nvPr/>
        </p:nvSpPr>
        <p:spPr>
          <a:xfrm>
            <a:off x="1174377" y="4873913"/>
            <a:ext cx="10515600" cy="1909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b="1" dirty="0"/>
              <a:t>Clark Ruttinger, MPA, MBA</a:t>
            </a:r>
            <a:br>
              <a:rPr lang="en-US" b="1" dirty="0"/>
            </a:br>
            <a:r>
              <a:rPr lang="en-US" sz="2000" dirty="0"/>
              <a:t>Director of Workforce Research</a:t>
            </a:r>
            <a:br>
              <a:rPr lang="en-US" sz="2000" dirty="0"/>
            </a:br>
            <a:r>
              <a:rPr lang="en-US" sz="2000" dirty="0"/>
              <a:t>Utah Medical Education Council</a:t>
            </a:r>
          </a:p>
        </p:txBody>
      </p:sp>
    </p:spTree>
    <p:extLst>
      <p:ext uri="{BB962C8B-B14F-4D97-AF65-F5344CB8AC3E}">
        <p14:creationId xmlns:p14="http://schemas.microsoft.com/office/powerpoint/2010/main" val="136886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921883"/>
          </a:xfrm>
        </p:spPr>
        <p:txBody>
          <a:bodyPr>
            <a:normAutofit/>
          </a:bodyPr>
          <a:lstStyle/>
          <a:p>
            <a:pPr marL="0" indent="0" algn="ctr">
              <a:buNone/>
            </a:pPr>
            <a:r>
              <a:rPr lang="en-US" sz="5400" dirty="0" smtClean="0"/>
              <a:t>Health care is changing!</a:t>
            </a:r>
            <a:endParaRPr lang="en-US" sz="5400" dirty="0"/>
          </a:p>
        </p:txBody>
      </p:sp>
      <p:sp>
        <p:nvSpPr>
          <p:cNvPr id="4" name="Title 1"/>
          <p:cNvSpPr>
            <a:spLocks noGrp="1"/>
          </p:cNvSpPr>
          <p:nvPr>
            <p:ph type="title"/>
          </p:nvPr>
        </p:nvSpPr>
        <p:spPr/>
        <p:txBody>
          <a:bodyPr/>
          <a:lstStyle/>
          <a:p>
            <a:pPr algn="ctr"/>
            <a:r>
              <a:rPr lang="en-US" b="1" u="sng" dirty="0">
                <a:effectLst>
                  <a:outerShdw blurRad="38100" dist="38100" dir="2700000" algn="tl">
                    <a:srgbClr val="000000">
                      <a:alpha val="43137"/>
                    </a:srgbClr>
                  </a:outerShdw>
                </a:effectLst>
              </a:rPr>
              <a:t>Can’t we just look at Supply vs. Demand?</a:t>
            </a:r>
            <a:br>
              <a:rPr lang="en-US" b="1" u="sng" dirty="0">
                <a:effectLst>
                  <a:outerShdw blurRad="38100" dist="38100" dir="2700000" algn="tl">
                    <a:srgbClr val="000000">
                      <a:alpha val="43137"/>
                    </a:srgbClr>
                  </a:outerShdw>
                </a:effectLst>
              </a:rPr>
            </a:br>
            <a:r>
              <a:rPr lang="en-US" b="1" i="1" u="sng" dirty="0">
                <a:effectLst>
                  <a:outerShdw blurRad="38100" dist="38100" dir="2700000" algn="tl">
                    <a:srgbClr val="000000">
                      <a:alpha val="43137"/>
                    </a:srgbClr>
                  </a:outerShdw>
                </a:effectLst>
              </a:rPr>
              <a:t>(Nope!) </a:t>
            </a:r>
            <a:endParaRPr lang="en-US" dirty="0"/>
          </a:p>
        </p:txBody>
      </p:sp>
      <p:pic>
        <p:nvPicPr>
          <p:cNvPr id="5" name="Picture 4" descr="Image result for rearview mirror"/>
          <p:cNvPicPr>
            <a:picLocks noChangeAspect="1" noChangeArrowheads="1"/>
          </p:cNvPicPr>
          <p:nvPr/>
        </p:nvPicPr>
        <p:blipFill rotWithShape="1">
          <a:blip r:embed="rId2">
            <a:extLst>
              <a:ext uri="{28A0092B-C50C-407E-A947-70E740481C1C}">
                <a14:useLocalDpi xmlns:a14="http://schemas.microsoft.com/office/drawing/2010/main" val="0"/>
              </a:ext>
            </a:extLst>
          </a:blip>
          <a:srcRect l="9817" r="3487"/>
          <a:stretch/>
        </p:blipFill>
        <p:spPr bwMode="auto">
          <a:xfrm>
            <a:off x="143761" y="2856007"/>
            <a:ext cx="4783384" cy="366354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065399" y="2756003"/>
            <a:ext cx="6991597" cy="3416320"/>
          </a:xfrm>
          <a:prstGeom prst="rect">
            <a:avLst/>
          </a:prstGeom>
          <a:noFill/>
        </p:spPr>
        <p:txBody>
          <a:bodyPr wrap="square" rtlCol="0" anchor="t">
            <a:spAutoFit/>
          </a:bodyPr>
          <a:lstStyle/>
          <a:p>
            <a:pPr marL="285750" indent="-285750">
              <a:buFont typeface="Arial" panose="020B0604020202020204" pitchFamily="34" charset="0"/>
              <a:buChar char="•"/>
            </a:pPr>
            <a:r>
              <a:rPr lang="en-US" sz="3600" b="1" i="1" dirty="0"/>
              <a:t>Rear-View </a:t>
            </a:r>
            <a:r>
              <a:rPr lang="en-US" sz="3600" b="1" i="1" dirty="0" smtClean="0"/>
              <a:t>Mirror: </a:t>
            </a:r>
            <a:r>
              <a:rPr lang="en-US" sz="3600" dirty="0" smtClean="0"/>
              <a:t>Historic provider-to-population </a:t>
            </a:r>
            <a:r>
              <a:rPr lang="en-US" sz="3600" dirty="0"/>
              <a:t>ratios   </a:t>
            </a:r>
            <a:endParaRPr lang="en-US" sz="3600" dirty="0" smtClean="0"/>
          </a:p>
          <a:p>
            <a:pPr marL="285750" indent="-285750">
              <a:buFont typeface="Arial" panose="020B0604020202020204" pitchFamily="34" charset="0"/>
              <a:buChar char="•"/>
            </a:pPr>
            <a:endParaRPr lang="en-US" sz="3600" b="1" i="1" dirty="0" smtClean="0"/>
          </a:p>
          <a:p>
            <a:pPr marL="285750" indent="-285750">
              <a:buFont typeface="Arial" panose="020B0604020202020204" pitchFamily="34" charset="0"/>
              <a:buChar char="•"/>
            </a:pPr>
            <a:r>
              <a:rPr lang="en-US" sz="3600" b="1" i="1" dirty="0" smtClean="0"/>
              <a:t>Front </a:t>
            </a:r>
            <a:r>
              <a:rPr lang="en-US" sz="3600" b="1" i="1" dirty="0" smtClean="0"/>
              <a:t>Windshield: </a:t>
            </a:r>
            <a:r>
              <a:rPr lang="en-US" sz="3600" dirty="0" smtClean="0"/>
              <a:t>Impacts </a:t>
            </a:r>
            <a:r>
              <a:rPr lang="en-US" sz="3600" dirty="0"/>
              <a:t>of </a:t>
            </a:r>
            <a:r>
              <a:rPr lang="en-US" sz="3600" dirty="0" smtClean="0"/>
              <a:t>changing population health needs and healthcare transformation</a:t>
            </a:r>
            <a:endParaRPr lang="en-US" sz="3200" i="1" dirty="0"/>
          </a:p>
        </p:txBody>
      </p:sp>
    </p:spTree>
    <p:extLst>
      <p:ext uri="{BB962C8B-B14F-4D97-AF65-F5344CB8AC3E}">
        <p14:creationId xmlns:p14="http://schemas.microsoft.com/office/powerpoint/2010/main" val="9892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Content Placeholder 5"/>
          <p:cNvSpPr txBox="1">
            <a:spLocks/>
          </p:cNvSpPr>
          <p:nvPr/>
        </p:nvSpPr>
        <p:spPr>
          <a:xfrm>
            <a:off x="213756" y="1476657"/>
            <a:ext cx="11637818" cy="5381343"/>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buFont typeface="Arial" panose="020B0604020202020204" pitchFamily="34" charset="0"/>
              <a:buChar char="•"/>
            </a:pPr>
            <a:r>
              <a:rPr lang="en-US" dirty="0" smtClean="0"/>
              <a:t>Control </a:t>
            </a:r>
            <a:r>
              <a:rPr lang="en-US" b="1" dirty="0" smtClean="0"/>
              <a:t>cost </a:t>
            </a:r>
            <a:r>
              <a:rPr lang="en-US" b="1" dirty="0"/>
              <a:t>of </a:t>
            </a:r>
            <a:r>
              <a:rPr lang="en-US" b="1" dirty="0" smtClean="0"/>
              <a:t>care</a:t>
            </a:r>
            <a:r>
              <a:rPr lang="en-US" dirty="0"/>
              <a:t>: </a:t>
            </a:r>
            <a:r>
              <a:rPr lang="en-US" dirty="0" smtClean="0"/>
              <a:t>18% </a:t>
            </a:r>
            <a:r>
              <a:rPr lang="en-US" dirty="0"/>
              <a:t>of GDP and rising</a:t>
            </a:r>
          </a:p>
          <a:p>
            <a:pPr>
              <a:lnSpc>
                <a:spcPct val="100000"/>
              </a:lnSpc>
              <a:spcBef>
                <a:spcPts val="600"/>
              </a:spcBef>
              <a:buFont typeface="Arial" panose="020B0604020202020204" pitchFamily="34" charset="0"/>
              <a:buChar char="•"/>
            </a:pPr>
            <a:r>
              <a:rPr lang="en-US" b="1" dirty="0"/>
              <a:t>Primary </a:t>
            </a:r>
            <a:r>
              <a:rPr lang="en-US" b="1" dirty="0" smtClean="0"/>
              <a:t>care:</a:t>
            </a:r>
            <a:r>
              <a:rPr lang="en-US" dirty="0" smtClean="0"/>
              <a:t> </a:t>
            </a:r>
            <a:r>
              <a:rPr lang="en-US" dirty="0" smtClean="0"/>
              <a:t>key to reduce </a:t>
            </a:r>
            <a:r>
              <a:rPr lang="en-US" dirty="0"/>
              <a:t>cost and </a:t>
            </a:r>
            <a:r>
              <a:rPr lang="en-US" dirty="0" smtClean="0"/>
              <a:t>improve </a:t>
            </a:r>
            <a:r>
              <a:rPr lang="en-US" dirty="0"/>
              <a:t>quality</a:t>
            </a:r>
          </a:p>
          <a:p>
            <a:pPr>
              <a:lnSpc>
                <a:spcPct val="100000"/>
              </a:lnSpc>
              <a:spcBef>
                <a:spcPts val="600"/>
              </a:spcBef>
              <a:buFont typeface="Arial" panose="020B0604020202020204" pitchFamily="34" charset="0"/>
              <a:buChar char="•"/>
            </a:pPr>
            <a:r>
              <a:rPr lang="en-US" b="1" dirty="0" smtClean="0"/>
              <a:t>Team </a:t>
            </a:r>
            <a:r>
              <a:rPr lang="en-US" dirty="0"/>
              <a:t>based care and </a:t>
            </a:r>
            <a:r>
              <a:rPr lang="en-US" b="1" dirty="0"/>
              <a:t>value </a:t>
            </a:r>
            <a:r>
              <a:rPr lang="en-US" dirty="0" smtClean="0"/>
              <a:t>payment</a:t>
            </a:r>
            <a:r>
              <a:rPr lang="en-US" b="1" dirty="0" smtClean="0"/>
              <a:t> </a:t>
            </a:r>
            <a:r>
              <a:rPr lang="en-US" dirty="0" smtClean="0"/>
              <a:t>        old </a:t>
            </a:r>
            <a:r>
              <a:rPr lang="en-US" dirty="0"/>
              <a:t>single-discipline models of workforce need are obsolete</a:t>
            </a:r>
          </a:p>
          <a:p>
            <a:pPr>
              <a:lnSpc>
                <a:spcPct val="100000"/>
              </a:lnSpc>
              <a:spcBef>
                <a:spcPts val="600"/>
              </a:spcBef>
              <a:buFont typeface="Arial" panose="020B0604020202020204" pitchFamily="34" charset="0"/>
              <a:buChar char="•"/>
            </a:pPr>
            <a:r>
              <a:rPr lang="en-US" dirty="0" smtClean="0"/>
              <a:t>Resource </a:t>
            </a:r>
            <a:r>
              <a:rPr lang="en-US" dirty="0"/>
              <a:t>allocation should be driven by:</a:t>
            </a:r>
          </a:p>
          <a:p>
            <a:pPr lvl="1">
              <a:lnSpc>
                <a:spcPct val="100000"/>
              </a:lnSpc>
              <a:spcBef>
                <a:spcPts val="600"/>
              </a:spcBef>
              <a:buFont typeface="Arial" panose="020B0604020202020204" pitchFamily="34" charset="0"/>
              <a:buChar char="•"/>
            </a:pPr>
            <a:r>
              <a:rPr lang="en-US" sz="3200" b="1" dirty="0"/>
              <a:t>Needs of the population:</a:t>
            </a:r>
            <a:r>
              <a:rPr lang="en-US" sz="3200" dirty="0"/>
              <a:t> Chronic, Acute, </a:t>
            </a:r>
            <a:r>
              <a:rPr lang="en-US" sz="3200" dirty="0" smtClean="0"/>
              <a:t/>
            </a:r>
            <a:br>
              <a:rPr lang="en-US" sz="3200" dirty="0" smtClean="0"/>
            </a:br>
            <a:r>
              <a:rPr lang="en-US" sz="3200" dirty="0" smtClean="0"/>
              <a:t>Preventive </a:t>
            </a:r>
            <a:r>
              <a:rPr lang="en-US" sz="3200" dirty="0"/>
              <a:t>care</a:t>
            </a:r>
          </a:p>
          <a:p>
            <a:pPr lvl="1">
              <a:lnSpc>
                <a:spcPct val="100000"/>
              </a:lnSpc>
              <a:spcBef>
                <a:spcPts val="600"/>
              </a:spcBef>
              <a:buFont typeface="Arial" panose="020B0604020202020204" pitchFamily="34" charset="0"/>
              <a:buChar char="•"/>
            </a:pPr>
            <a:r>
              <a:rPr lang="en-US" sz="3200" b="1" dirty="0" smtClean="0"/>
              <a:t>Evolving </a:t>
            </a:r>
            <a:r>
              <a:rPr lang="en-US" sz="3200" b="1" dirty="0"/>
              <a:t>models </a:t>
            </a:r>
            <a:r>
              <a:rPr lang="en-US" sz="3200" dirty="0"/>
              <a:t>of care delivery and</a:t>
            </a:r>
            <a:r>
              <a:rPr lang="en-US" sz="3200" b="1" dirty="0"/>
              <a:t> professional roles</a:t>
            </a:r>
            <a:r>
              <a:rPr lang="en-US" sz="3200" dirty="0"/>
              <a:t>: population management, team roles, documentation</a:t>
            </a:r>
          </a:p>
          <a:p>
            <a:pPr marL="0" indent="0">
              <a:lnSpc>
                <a:spcPct val="150000"/>
              </a:lnSpc>
              <a:buNone/>
            </a:pPr>
            <a:endParaRPr lang="en-US" sz="2800" dirty="0"/>
          </a:p>
        </p:txBody>
      </p:sp>
      <p:sp>
        <p:nvSpPr>
          <p:cNvPr id="4" name="Title 3">
            <a:extLst>
              <a:ext uri="{FF2B5EF4-FFF2-40B4-BE49-F238E27FC236}">
                <a16:creationId xmlns:a16="http://schemas.microsoft.com/office/drawing/2014/main" id="{25DB1B15-D43C-2644-89A0-47A2541B30DF}"/>
              </a:ext>
            </a:extLst>
          </p:cNvPr>
          <p:cNvSpPr>
            <a:spLocks noGrp="1"/>
          </p:cNvSpPr>
          <p:nvPr>
            <p:ph type="title"/>
          </p:nvPr>
        </p:nvSpPr>
        <p:spPr>
          <a:xfrm>
            <a:off x="213756" y="0"/>
            <a:ext cx="11885478" cy="1329595"/>
          </a:xfrm>
        </p:spPr>
        <p:txBody>
          <a:bodyPr>
            <a:normAutofit/>
          </a:bodyPr>
          <a:lstStyle/>
          <a:p>
            <a:pPr algn="ctr"/>
            <a:r>
              <a:rPr lang="en-US" b="1" u="sng" dirty="0" smtClean="0">
                <a:effectLst>
                  <a:outerShdw blurRad="38100" dist="38100" dir="2700000" algn="tl">
                    <a:srgbClr val="000000">
                      <a:alpha val="43137"/>
                    </a:srgbClr>
                  </a:outerShdw>
                </a:effectLst>
              </a:rPr>
              <a:t>Looking out the Front Windshield:</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Foundation for a new </a:t>
            </a:r>
            <a:r>
              <a:rPr lang="en-US" b="1" u="sng" dirty="0">
                <a:effectLst>
                  <a:outerShdw blurRad="38100" dist="38100" dir="2700000" algn="tl">
                    <a:srgbClr val="000000">
                      <a:alpha val="43137"/>
                    </a:srgbClr>
                  </a:outerShdw>
                </a:effectLst>
              </a:rPr>
              <a:t>Primary Care Workforce </a:t>
            </a:r>
            <a:r>
              <a:rPr lang="en-US" b="1" u="sng" dirty="0" smtClean="0">
                <a:effectLst>
                  <a:outerShdw blurRad="38100" dist="38100" dir="2700000" algn="tl">
                    <a:srgbClr val="000000">
                      <a:alpha val="43137"/>
                    </a:srgbClr>
                  </a:outerShdw>
                </a:effectLst>
              </a:rPr>
              <a:t>Model</a:t>
            </a:r>
            <a:endParaRPr lang="en-US" b="1" u="sng" dirty="0">
              <a:effectLst>
                <a:outerShdw blurRad="38100" dist="38100" dir="2700000" algn="tl">
                  <a:srgbClr val="000000">
                    <a:alpha val="43137"/>
                  </a:srgbClr>
                </a:outerShdw>
              </a:effectLst>
            </a:endParaRPr>
          </a:p>
        </p:txBody>
      </p:sp>
      <p:sp>
        <p:nvSpPr>
          <p:cNvPr id="2" name="Right Arrow 1"/>
          <p:cNvSpPr/>
          <p:nvPr/>
        </p:nvSpPr>
        <p:spPr>
          <a:xfrm>
            <a:off x="6887689" y="2702246"/>
            <a:ext cx="581891" cy="3896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result for rearview mirror"/>
          <p:cNvPicPr>
            <a:picLocks noChangeAspect="1" noChangeArrowheads="1"/>
          </p:cNvPicPr>
          <p:nvPr/>
        </p:nvPicPr>
        <p:blipFill rotWithShape="1">
          <a:blip r:embed="rId5">
            <a:extLst>
              <a:ext uri="{28A0092B-C50C-407E-A947-70E740481C1C}">
                <a14:useLocalDpi xmlns:a14="http://schemas.microsoft.com/office/drawing/2010/main" val="0"/>
              </a:ext>
            </a:extLst>
          </a:blip>
          <a:srcRect l="9817" r="3487"/>
          <a:stretch/>
        </p:blipFill>
        <p:spPr bwMode="auto">
          <a:xfrm>
            <a:off x="8131902" y="3237830"/>
            <a:ext cx="2674643" cy="20484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663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EA02CB-8FBE-6A47-8445-D070DF7E789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smtClean="0">
                <a:effectLst>
                  <a:outerShdw blurRad="38100" dist="38100" dir="2700000" algn="tl">
                    <a:srgbClr val="000000">
                      <a:alpha val="43137"/>
                    </a:srgbClr>
                  </a:outerShdw>
                </a:effectLst>
              </a:rPr>
              <a:t>So…</a:t>
            </a:r>
          </a:p>
          <a:p>
            <a:pPr algn="ctr"/>
            <a:r>
              <a:rPr lang="en-US" b="1" u="sng" dirty="0" smtClean="0">
                <a:effectLst>
                  <a:outerShdw blurRad="38100" dist="38100" dir="2700000" algn="tl">
                    <a:srgbClr val="000000">
                      <a:alpha val="43137"/>
                    </a:srgbClr>
                  </a:outerShdw>
                </a:effectLst>
              </a:rPr>
              <a:t>We Need a More Comprehensive Approach!</a:t>
            </a:r>
            <a:endParaRPr lang="en-US" b="1" u="sng" dirty="0">
              <a:effectLst>
                <a:outerShdw blurRad="38100" dist="38100" dir="2700000" algn="tl">
                  <a:srgbClr val="000000">
                    <a:alpha val="43137"/>
                  </a:srgbClr>
                </a:outerShdw>
              </a:effectLst>
            </a:endParaRPr>
          </a:p>
        </p:txBody>
      </p:sp>
      <p:pic>
        <p:nvPicPr>
          <p:cNvPr id="1026" name="Picture 2" descr="Image result for comprehens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0621" y="2324389"/>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077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49451" y="101528"/>
            <a:ext cx="10529976" cy="1261884"/>
          </a:xfrm>
          <a:prstGeom prst="rect">
            <a:avLst/>
          </a:prstGeom>
          <a:noFill/>
        </p:spPr>
        <p:txBody>
          <a:bodyPr wrap="square" rtlCol="0">
            <a:spAutoFit/>
          </a:bodyPr>
          <a:lstStyle/>
          <a:p>
            <a:pPr algn="ctr"/>
            <a:r>
              <a:rPr lang="en-US" sz="4400" b="1" u="sng" dirty="0">
                <a:effectLst>
                  <a:outerShdw blurRad="38100" dist="38100" dir="2700000" algn="tl">
                    <a:srgbClr val="000000">
                      <a:alpha val="43137"/>
                    </a:srgbClr>
                  </a:outerShdw>
                </a:effectLst>
                <a:latin typeface="+mj-lt"/>
                <a:cs typeface="Century Gothic"/>
              </a:rPr>
              <a:t>Utah Workforce </a:t>
            </a:r>
            <a:r>
              <a:rPr lang="en-US" sz="4400" b="1" u="sng" dirty="0" smtClean="0">
                <a:effectLst>
                  <a:outerShdw blurRad="38100" dist="38100" dir="2700000" algn="tl">
                    <a:srgbClr val="000000">
                      <a:alpha val="43137"/>
                    </a:srgbClr>
                  </a:outerShdw>
                </a:effectLst>
                <a:latin typeface="+mj-lt"/>
                <a:cs typeface="Century Gothic"/>
              </a:rPr>
              <a:t>Project:</a:t>
            </a:r>
            <a:br>
              <a:rPr lang="en-US" sz="4400" b="1" u="sng" dirty="0" smtClean="0">
                <a:effectLst>
                  <a:outerShdw blurRad="38100" dist="38100" dir="2700000" algn="tl">
                    <a:srgbClr val="000000">
                      <a:alpha val="43137"/>
                    </a:srgbClr>
                  </a:outerShdw>
                </a:effectLst>
                <a:latin typeface="+mj-lt"/>
                <a:cs typeface="Century Gothic"/>
              </a:rPr>
            </a:br>
            <a:r>
              <a:rPr lang="en-US" sz="3200" b="1" dirty="0" smtClean="0">
                <a:effectLst>
                  <a:outerShdw blurRad="38100" dist="38100" dir="2700000" algn="tl">
                    <a:srgbClr val="000000">
                      <a:alpha val="43137"/>
                    </a:srgbClr>
                  </a:outerShdw>
                </a:effectLst>
                <a:latin typeface="+mj-lt"/>
                <a:cs typeface="Century Gothic"/>
              </a:rPr>
              <a:t>Assumptions for a Comprehensive Approach</a:t>
            </a:r>
            <a:endParaRPr lang="en-US" sz="3600" b="1" dirty="0">
              <a:effectLst>
                <a:outerShdw blurRad="38100" dist="38100" dir="2700000" algn="tl">
                  <a:srgbClr val="000000">
                    <a:alpha val="43137"/>
                  </a:srgbClr>
                </a:outerShdw>
              </a:effectLst>
              <a:latin typeface="+mj-lt"/>
              <a:cs typeface="Century Gothic"/>
            </a:endParaRPr>
          </a:p>
        </p:txBody>
      </p:sp>
      <p:sp>
        <p:nvSpPr>
          <p:cNvPr id="5" name="TextBox 4"/>
          <p:cNvSpPr txBox="1"/>
          <p:nvPr/>
        </p:nvSpPr>
        <p:spPr>
          <a:xfrm>
            <a:off x="449451" y="1690367"/>
            <a:ext cx="11834192" cy="4985980"/>
          </a:xfrm>
          <a:prstGeom prst="rect">
            <a:avLst/>
          </a:prstGeom>
          <a:noFill/>
        </p:spPr>
        <p:txBody>
          <a:bodyPr wrap="square" rtlCol="0">
            <a:spAutoFit/>
          </a:bodyPr>
          <a:lstStyle/>
          <a:p>
            <a:pPr marL="342900">
              <a:buFont typeface="Wingdings" panose="05000000000000000000" pitchFamily="2" charset="2"/>
              <a:buChar char="ü"/>
            </a:pPr>
            <a:r>
              <a:rPr lang="en-US" sz="3600" dirty="0" smtClean="0"/>
              <a:t>  Need can be described for a </a:t>
            </a:r>
            <a:r>
              <a:rPr lang="en-US" sz="3600" b="1" dirty="0" smtClean="0"/>
              <a:t>population:</a:t>
            </a:r>
            <a:r>
              <a:rPr lang="en-US" sz="3600" dirty="0" smtClean="0"/>
              <a:t> </a:t>
            </a:r>
          </a:p>
          <a:p>
            <a:pPr marL="1371600" lvl="1" indent="-571500">
              <a:buFont typeface="Wingdings" panose="05000000000000000000" pitchFamily="2" charset="2"/>
              <a:buChar char="§"/>
            </a:pPr>
            <a:r>
              <a:rPr lang="en-US" sz="3600" dirty="0"/>
              <a:t> </a:t>
            </a:r>
            <a:r>
              <a:rPr lang="en-US" sz="3600" dirty="0" smtClean="0"/>
              <a:t>Chronic</a:t>
            </a:r>
            <a:r>
              <a:rPr lang="en-US" sz="3600" dirty="0"/>
              <a:t>, Acute, </a:t>
            </a:r>
            <a:r>
              <a:rPr lang="en-US" sz="3600" dirty="0" smtClean="0"/>
              <a:t>Preventive</a:t>
            </a:r>
          </a:p>
          <a:p>
            <a:pPr marL="914400" indent="-571500">
              <a:spcBef>
                <a:spcPts val="1200"/>
              </a:spcBef>
              <a:buFont typeface="Wingdings" panose="05000000000000000000" pitchFamily="2" charset="2"/>
              <a:buChar char="ü"/>
            </a:pPr>
            <a:r>
              <a:rPr lang="en-US" sz="3600" b="1" dirty="0" smtClean="0"/>
              <a:t>Evidence based guidelines </a:t>
            </a:r>
          </a:p>
          <a:p>
            <a:pPr marL="1371600" lvl="1" indent="-571500">
              <a:buFont typeface="Wingdings" panose="05000000000000000000" pitchFamily="2" charset="2"/>
              <a:buChar char="§"/>
            </a:pPr>
            <a:r>
              <a:rPr lang="en-US" sz="3600" dirty="0" smtClean="0"/>
              <a:t>drive service needs</a:t>
            </a:r>
          </a:p>
          <a:p>
            <a:pPr marL="914400" indent="-571500">
              <a:spcBef>
                <a:spcPts val="1200"/>
              </a:spcBef>
              <a:buFont typeface="Wingdings" panose="05000000000000000000" pitchFamily="2" charset="2"/>
              <a:buChar char="ü"/>
            </a:pPr>
            <a:r>
              <a:rPr lang="en-US" sz="3600" b="1" dirty="0" smtClean="0"/>
              <a:t>Time per service </a:t>
            </a:r>
            <a:r>
              <a:rPr lang="en-US" sz="3600" dirty="0" smtClean="0"/>
              <a:t>is </a:t>
            </a:r>
            <a:r>
              <a:rPr lang="en-US" sz="3600" dirty="0"/>
              <a:t>constant </a:t>
            </a:r>
            <a:endParaRPr lang="en-US" sz="3600" dirty="0" smtClean="0"/>
          </a:p>
          <a:p>
            <a:pPr marL="1371600" lvl="1" indent="-571500">
              <a:buFont typeface="Wingdings" panose="05000000000000000000" pitchFamily="2" charset="2"/>
              <a:buChar char="§"/>
            </a:pPr>
            <a:r>
              <a:rPr lang="en-US" sz="3600" dirty="0" smtClean="0"/>
              <a:t>regardless of clinician </a:t>
            </a:r>
            <a:r>
              <a:rPr lang="en-US" sz="3600" dirty="0"/>
              <a:t>providing the </a:t>
            </a:r>
            <a:r>
              <a:rPr lang="en-US" sz="3600" dirty="0" smtClean="0"/>
              <a:t>service</a:t>
            </a:r>
            <a:endParaRPr lang="en-US" sz="3600" dirty="0"/>
          </a:p>
          <a:p>
            <a:pPr marL="914400" indent="-571500">
              <a:spcBef>
                <a:spcPts val="1200"/>
              </a:spcBef>
              <a:buFont typeface="Wingdings" panose="05000000000000000000" pitchFamily="2" charset="2"/>
              <a:buChar char="ü"/>
            </a:pPr>
            <a:r>
              <a:rPr lang="en-US" sz="3600" dirty="0" smtClean="0"/>
              <a:t> Delivering </a:t>
            </a:r>
            <a:r>
              <a:rPr lang="en-US" sz="3600" dirty="0"/>
              <a:t>care at the </a:t>
            </a:r>
            <a:r>
              <a:rPr lang="en-US" sz="3600" b="1" dirty="0"/>
              <a:t>top of the license </a:t>
            </a:r>
            <a:r>
              <a:rPr lang="en-US" sz="3600" dirty="0"/>
              <a:t>is </a:t>
            </a:r>
            <a:r>
              <a:rPr lang="en-US" sz="3600" dirty="0" smtClean="0"/>
              <a:t>ideal</a:t>
            </a:r>
          </a:p>
          <a:p>
            <a:pPr marL="1371600" lvl="1" indent="-571500">
              <a:buFont typeface="Wingdings" panose="05000000000000000000" pitchFamily="2" charset="2"/>
              <a:buChar char="§"/>
            </a:pPr>
            <a:r>
              <a:rPr lang="en-US" sz="3600" dirty="0" smtClean="0"/>
              <a:t>highest quality, </a:t>
            </a:r>
            <a:r>
              <a:rPr lang="en-US" sz="3600" dirty="0"/>
              <a:t>lowest cost</a:t>
            </a:r>
          </a:p>
        </p:txBody>
      </p:sp>
      <p:pic>
        <p:nvPicPr>
          <p:cNvPr id="3078" name="Picture 6" descr="Image result for medical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279" y="2346387"/>
            <a:ext cx="3712148" cy="246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21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286" y="1073628"/>
            <a:ext cx="12127714" cy="4685904"/>
          </a:xfrm>
          <a:prstGeom prst="rect">
            <a:avLst/>
          </a:prstGeom>
        </p:spPr>
      </p:pic>
      <p:sp>
        <p:nvSpPr>
          <p:cNvPr id="4" name="TextBox 3"/>
          <p:cNvSpPr txBox="1"/>
          <p:nvPr/>
        </p:nvSpPr>
        <p:spPr>
          <a:xfrm>
            <a:off x="2931250" y="208832"/>
            <a:ext cx="6393786" cy="769441"/>
          </a:xfrm>
          <a:prstGeom prst="rect">
            <a:avLst/>
          </a:prstGeom>
          <a:noFill/>
        </p:spPr>
        <p:txBody>
          <a:bodyPr wrap="square" rtlCol="0">
            <a:spAutoFit/>
          </a:bodyPr>
          <a:lstStyle/>
          <a:p>
            <a:pPr algn="ctr"/>
            <a:r>
              <a:rPr lang="en-US" sz="4400" b="1" u="sng" dirty="0">
                <a:effectLst>
                  <a:outerShdw blurRad="38100" dist="38100" dir="2700000" algn="tl">
                    <a:srgbClr val="000000">
                      <a:alpha val="43137"/>
                    </a:srgbClr>
                  </a:outerShdw>
                </a:effectLst>
                <a:latin typeface="+mj-lt"/>
                <a:cs typeface="Century Gothic"/>
              </a:rPr>
              <a:t>Conceptual Model</a:t>
            </a:r>
          </a:p>
        </p:txBody>
      </p:sp>
    </p:spTree>
    <p:extLst>
      <p:ext uri="{BB962C8B-B14F-4D97-AF65-F5344CB8AC3E}">
        <p14:creationId xmlns:p14="http://schemas.microsoft.com/office/powerpoint/2010/main" val="3210157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6096000" y="3426883"/>
            <a:ext cx="3048000" cy="3513269"/>
          </a:xfrm>
        </p:spPr>
        <p:txBody>
          <a:bodyPr/>
          <a:lstStyle/>
          <a:p>
            <a:pPr marL="0" indent="0" algn="ctr">
              <a:buNone/>
            </a:pPr>
            <a:r>
              <a:rPr lang="en-US" sz="2600" b="1" u="sng" dirty="0">
                <a:solidFill>
                  <a:srgbClr val="FFFFFF"/>
                </a:solidFill>
              </a:rPr>
              <a:t>Legislators</a:t>
            </a:r>
          </a:p>
          <a:p>
            <a:pPr>
              <a:buFont typeface="Arial" panose="020B0604020202020204" pitchFamily="34" charset="0"/>
              <a:buChar char="•"/>
            </a:pPr>
            <a:r>
              <a:rPr lang="en-US" sz="2300" b="1" dirty="0">
                <a:solidFill>
                  <a:srgbClr val="FFFFFF"/>
                </a:solidFill>
              </a:rPr>
              <a:t>obtain</a:t>
            </a:r>
            <a:r>
              <a:rPr lang="en-US" sz="2300" dirty="0">
                <a:solidFill>
                  <a:srgbClr val="FFFFFF"/>
                </a:solidFill>
              </a:rPr>
              <a:t> </a:t>
            </a:r>
            <a:r>
              <a:rPr lang="en-US" sz="2300" b="1" dirty="0">
                <a:solidFill>
                  <a:srgbClr val="FFFFFF"/>
                </a:solidFill>
              </a:rPr>
              <a:t>data:</a:t>
            </a:r>
            <a:r>
              <a:rPr lang="en-US" sz="2300" dirty="0">
                <a:solidFill>
                  <a:srgbClr val="FFFFFF"/>
                </a:solidFill>
              </a:rPr>
              <a:t> transparent, unbiased</a:t>
            </a:r>
          </a:p>
          <a:p>
            <a:pPr>
              <a:buFont typeface="Arial" panose="020B0604020202020204" pitchFamily="34" charset="0"/>
              <a:buChar char="•"/>
            </a:pPr>
            <a:r>
              <a:rPr lang="en-US" sz="2300" b="1" dirty="0">
                <a:solidFill>
                  <a:srgbClr val="FFFFFF"/>
                </a:solidFill>
              </a:rPr>
              <a:t>invest</a:t>
            </a:r>
            <a:r>
              <a:rPr lang="en-US" sz="2300" dirty="0">
                <a:solidFill>
                  <a:srgbClr val="FFFFFF"/>
                </a:solidFill>
              </a:rPr>
              <a:t> in education and policies to maximize health and control cost</a:t>
            </a:r>
          </a:p>
        </p:txBody>
      </p:sp>
      <p:sp>
        <p:nvSpPr>
          <p:cNvPr id="3" name="Title 2"/>
          <p:cNvSpPr>
            <a:spLocks noGrp="1"/>
          </p:cNvSpPr>
          <p:nvPr>
            <p:ph type="title"/>
          </p:nvPr>
        </p:nvSpPr>
        <p:spPr>
          <a:xfrm>
            <a:off x="0" y="0"/>
            <a:ext cx="12192000" cy="1144929"/>
          </a:xfrm>
        </p:spPr>
        <p:txBody>
          <a:bodyPr/>
          <a:lstStyle/>
          <a:p>
            <a:r>
              <a:rPr lang="en-US" sz="5400" dirty="0">
                <a:solidFill>
                  <a:schemeClr val="bg1"/>
                </a:solidFill>
              </a:rPr>
              <a:t>Stakeholders Need Solid Data</a:t>
            </a:r>
          </a:p>
        </p:txBody>
      </p:sp>
      <p:sp>
        <p:nvSpPr>
          <p:cNvPr id="4" name="Content Placeholder 3"/>
          <p:cNvSpPr>
            <a:spLocks noGrp="1"/>
          </p:cNvSpPr>
          <p:nvPr>
            <p:ph sz="quarter" idx="18"/>
          </p:nvPr>
        </p:nvSpPr>
        <p:spPr>
          <a:xfrm>
            <a:off x="9144000" y="3426882"/>
            <a:ext cx="3048000" cy="3513270"/>
          </a:xfrm>
        </p:spPr>
        <p:txBody>
          <a:bodyPr/>
          <a:lstStyle/>
          <a:p>
            <a:pPr marL="0" indent="0" algn="ctr">
              <a:buNone/>
            </a:pPr>
            <a:r>
              <a:rPr lang="en-US" sz="2600" b="1" u="sng" dirty="0">
                <a:solidFill>
                  <a:srgbClr val="FFFFFF"/>
                </a:solidFill>
              </a:rPr>
              <a:t>Researchers</a:t>
            </a:r>
          </a:p>
          <a:p>
            <a:pPr>
              <a:buFont typeface="Arial" panose="020B0604020202020204" pitchFamily="34" charset="0"/>
              <a:buChar char="•"/>
            </a:pPr>
            <a:r>
              <a:rPr lang="en-US" sz="2300" b="1" dirty="0">
                <a:solidFill>
                  <a:srgbClr val="FFFFFF"/>
                </a:solidFill>
              </a:rPr>
              <a:t>support</a:t>
            </a:r>
            <a:r>
              <a:rPr lang="en-US" sz="2300" dirty="0">
                <a:solidFill>
                  <a:srgbClr val="FFFFFF"/>
                </a:solidFill>
              </a:rPr>
              <a:t> key decision makers with a trusted, unbiased source of data</a:t>
            </a:r>
          </a:p>
        </p:txBody>
      </p:sp>
      <p:sp>
        <p:nvSpPr>
          <p:cNvPr id="5" name="Content Placeholder 4"/>
          <p:cNvSpPr>
            <a:spLocks noGrp="1"/>
          </p:cNvSpPr>
          <p:nvPr>
            <p:ph sz="quarter" idx="19"/>
          </p:nvPr>
        </p:nvSpPr>
        <p:spPr>
          <a:xfrm>
            <a:off x="3048001" y="3426883"/>
            <a:ext cx="3048000" cy="3513269"/>
          </a:xfrm>
        </p:spPr>
        <p:txBody>
          <a:bodyPr>
            <a:normAutofit lnSpcReduction="10000"/>
          </a:bodyPr>
          <a:lstStyle/>
          <a:p>
            <a:pPr marL="0" indent="0" algn="ctr">
              <a:buNone/>
            </a:pPr>
            <a:r>
              <a:rPr lang="en-US" sz="2600" b="1" u="sng" dirty="0">
                <a:solidFill>
                  <a:srgbClr val="FFFFFF"/>
                </a:solidFill>
              </a:rPr>
              <a:t>Clinical Administrators</a:t>
            </a:r>
          </a:p>
          <a:p>
            <a:pPr>
              <a:buFont typeface="Arial" panose="020B0604020202020204" pitchFamily="34" charset="0"/>
              <a:buChar char="•"/>
            </a:pPr>
            <a:r>
              <a:rPr lang="en-US" sz="2300" b="1" dirty="0">
                <a:solidFill>
                  <a:srgbClr val="FFFFFF"/>
                </a:solidFill>
              </a:rPr>
              <a:t>understand</a:t>
            </a:r>
            <a:r>
              <a:rPr lang="en-US" sz="2300" dirty="0">
                <a:solidFill>
                  <a:srgbClr val="FFFFFF"/>
                </a:solidFill>
              </a:rPr>
              <a:t> health care needs of a community </a:t>
            </a:r>
          </a:p>
          <a:p>
            <a:pPr>
              <a:buFont typeface="Arial" panose="020B0604020202020204" pitchFamily="34" charset="0"/>
              <a:buChar char="•"/>
            </a:pPr>
            <a:r>
              <a:rPr lang="en-US" sz="2300" b="1" dirty="0">
                <a:solidFill>
                  <a:srgbClr val="FFFFFF"/>
                </a:solidFill>
              </a:rPr>
              <a:t>forecast</a:t>
            </a:r>
            <a:r>
              <a:rPr lang="en-US" sz="2300" dirty="0">
                <a:solidFill>
                  <a:srgbClr val="FFFFFF"/>
                </a:solidFill>
              </a:rPr>
              <a:t> future needs </a:t>
            </a:r>
          </a:p>
          <a:p>
            <a:pPr>
              <a:buFont typeface="Arial" panose="020B0604020202020204" pitchFamily="34" charset="0"/>
              <a:buChar char="•"/>
            </a:pPr>
            <a:r>
              <a:rPr lang="en-US" sz="2300" dirty="0">
                <a:solidFill>
                  <a:srgbClr val="FFFFFF"/>
                </a:solidFill>
              </a:rPr>
              <a:t>properly </a:t>
            </a:r>
            <a:r>
              <a:rPr lang="en-US" sz="2300" b="1" dirty="0">
                <a:solidFill>
                  <a:srgbClr val="FFFFFF"/>
                </a:solidFill>
              </a:rPr>
              <a:t>staff</a:t>
            </a:r>
            <a:r>
              <a:rPr lang="en-US" sz="2300" dirty="0">
                <a:solidFill>
                  <a:srgbClr val="FFFFFF"/>
                </a:solidFill>
              </a:rPr>
              <a:t> their teams </a:t>
            </a:r>
          </a:p>
        </p:txBody>
      </p:sp>
      <p:sp>
        <p:nvSpPr>
          <p:cNvPr id="6" name="Content Placeholder 5"/>
          <p:cNvSpPr>
            <a:spLocks noGrp="1"/>
          </p:cNvSpPr>
          <p:nvPr>
            <p:ph sz="quarter" idx="20"/>
          </p:nvPr>
        </p:nvSpPr>
        <p:spPr>
          <a:xfrm>
            <a:off x="0" y="3426883"/>
            <a:ext cx="3048000" cy="3513269"/>
          </a:xfrm>
        </p:spPr>
        <p:txBody>
          <a:bodyPr/>
          <a:lstStyle/>
          <a:p>
            <a:pPr marL="0" indent="0" algn="ctr">
              <a:buNone/>
            </a:pPr>
            <a:r>
              <a:rPr lang="en-US" sz="2600" b="1" u="sng" dirty="0">
                <a:solidFill>
                  <a:srgbClr val="FFFFFF"/>
                </a:solidFill>
              </a:rPr>
              <a:t>Educational Leaders </a:t>
            </a:r>
          </a:p>
          <a:p>
            <a:pPr>
              <a:buFont typeface="Arial" panose="020B0604020202020204" pitchFamily="34" charset="0"/>
              <a:buChar char="•"/>
            </a:pPr>
            <a:r>
              <a:rPr lang="en-US" sz="2300" b="1" dirty="0">
                <a:solidFill>
                  <a:srgbClr val="FFFFFF"/>
                </a:solidFill>
              </a:rPr>
              <a:t>future proof </a:t>
            </a:r>
            <a:r>
              <a:rPr lang="en-US" sz="2300" dirty="0">
                <a:solidFill>
                  <a:srgbClr val="FFFFFF"/>
                </a:solidFill>
              </a:rPr>
              <a:t>programs so graduates will meet health needs of communities</a:t>
            </a:r>
          </a:p>
        </p:txBody>
      </p:sp>
      <p:pic>
        <p:nvPicPr>
          <p:cNvPr id="9" name="Picture Placeholder 8">
            <a:extLst>
              <a:ext uri="{FF2B5EF4-FFF2-40B4-BE49-F238E27FC236}">
                <a16:creationId xmlns:a16="http://schemas.microsoft.com/office/drawing/2014/main" id="{C370E074-73E4-7F43-AF51-DD87E3DADB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908832"/>
            <a:ext cx="3047999" cy="2532799"/>
          </a:xfrm>
          <a:prstGeom prst="rect">
            <a:avLst/>
          </a:prstGeom>
        </p:spPr>
      </p:pic>
      <p:pic>
        <p:nvPicPr>
          <p:cNvPr id="10" name="Picture Placeholder 8">
            <a:extLst>
              <a:ext uri="{FF2B5EF4-FFF2-40B4-BE49-F238E27FC236}">
                <a16:creationId xmlns:a16="http://schemas.microsoft.com/office/drawing/2014/main" id="{D3965E41-F644-BF4A-9BB8-D733A6BC6D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7998" y="923581"/>
            <a:ext cx="3048002" cy="2503620"/>
          </a:xfrm>
          <a:prstGeom prst="rect">
            <a:avLst/>
          </a:prstGeom>
        </p:spPr>
      </p:pic>
      <p:pic>
        <p:nvPicPr>
          <p:cNvPr id="11" name="Picture Placeholder 8">
            <a:extLst>
              <a:ext uri="{FF2B5EF4-FFF2-40B4-BE49-F238E27FC236}">
                <a16:creationId xmlns:a16="http://schemas.microsoft.com/office/drawing/2014/main" id="{FE704B72-7731-E544-ABA2-91C1A002BE5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5996" y="909151"/>
            <a:ext cx="3048003" cy="2532798"/>
          </a:xfrm>
          <a:prstGeom prst="rect">
            <a:avLst/>
          </a:prstGeom>
        </p:spPr>
      </p:pic>
      <p:pic>
        <p:nvPicPr>
          <p:cNvPr id="12" name="Picture Placeholder 8">
            <a:extLst>
              <a:ext uri="{FF2B5EF4-FFF2-40B4-BE49-F238E27FC236}">
                <a16:creationId xmlns:a16="http://schemas.microsoft.com/office/drawing/2014/main" id="{FEC90071-1DE8-E14B-A8B9-DFBBDD4B488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43995" y="908834"/>
            <a:ext cx="3048005" cy="2547544"/>
          </a:xfrm>
          <a:prstGeom prst="rect">
            <a:avLst/>
          </a:prstGeom>
        </p:spPr>
      </p:pic>
    </p:spTree>
    <p:extLst>
      <p:ext uri="{BB962C8B-B14F-4D97-AF65-F5344CB8AC3E}">
        <p14:creationId xmlns:p14="http://schemas.microsoft.com/office/powerpoint/2010/main" val="2803890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AA735E9-645B-4C56-AD31-379DFA97E546}"/>
              </a:ext>
            </a:extLst>
          </p:cNvPr>
          <p:cNvSpPr>
            <a:spLocks noGrp="1"/>
          </p:cNvSpPr>
          <p:nvPr>
            <p:ph type="body" sz="quarter" idx="14"/>
          </p:nvPr>
        </p:nvSpPr>
        <p:spPr>
          <a:xfrm>
            <a:off x="342251" y="661114"/>
            <a:ext cx="5168687" cy="4721536"/>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buNone/>
            </a:pPr>
            <a:r>
              <a:rPr lang="en-US" sz="2400" u="sng" dirty="0">
                <a:solidFill>
                  <a:schemeClr val="tx1"/>
                </a:solidFill>
              </a:rPr>
              <a:t>Current State</a:t>
            </a:r>
            <a:endParaRPr lang="en-US" sz="2800" u="sng" dirty="0">
              <a:solidFill>
                <a:schemeClr val="tx1"/>
              </a:solidFill>
            </a:endParaRPr>
          </a:p>
          <a:p>
            <a:pPr marL="380990" indent="-380990">
              <a:buFont typeface="Arial" panose="020B0604020202020204" pitchFamily="34" charset="0"/>
              <a:buChar char="•"/>
            </a:pPr>
            <a:r>
              <a:rPr lang="en-US" sz="2400" dirty="0">
                <a:solidFill>
                  <a:schemeClr val="tx1"/>
                </a:solidFill>
              </a:rPr>
              <a:t>Information (supply and need) is scattered, has large gaps</a:t>
            </a:r>
            <a:endParaRPr lang="en-US" sz="2800" dirty="0">
              <a:solidFill>
                <a:schemeClr val="tx1"/>
              </a:solidFill>
            </a:endParaRPr>
          </a:p>
          <a:p>
            <a:pPr marL="380990" indent="-380990">
              <a:buFont typeface="Arial" panose="020B0604020202020204" pitchFamily="34" charset="0"/>
              <a:buChar char="•"/>
            </a:pPr>
            <a:r>
              <a:rPr lang="en-US" sz="2400" dirty="0">
                <a:solidFill>
                  <a:schemeClr val="tx1"/>
                </a:solidFill>
              </a:rPr>
              <a:t>Few people can access comprehensive data</a:t>
            </a:r>
            <a:endParaRPr lang="en-US" sz="2800" dirty="0">
              <a:solidFill>
                <a:schemeClr val="tx1"/>
              </a:solidFill>
            </a:endParaRPr>
          </a:p>
          <a:p>
            <a:pPr marL="380990" indent="-380990">
              <a:buFont typeface="Arial" panose="020B0604020202020204" pitchFamily="34" charset="0"/>
              <a:buChar char="•"/>
            </a:pPr>
            <a:r>
              <a:rPr lang="en-US" sz="2400" dirty="0">
                <a:solidFill>
                  <a:schemeClr val="tx1"/>
                </a:solidFill>
              </a:rPr>
              <a:t>Different answers to the same question, depending on methodology/sources</a:t>
            </a:r>
            <a:endParaRPr lang="en-US" sz="2800" dirty="0">
              <a:solidFill>
                <a:schemeClr val="tx1"/>
              </a:solidFill>
            </a:endParaRPr>
          </a:p>
          <a:p>
            <a:pPr marL="380990" indent="-380990">
              <a:buFont typeface="Arial" panose="020B0604020202020204" pitchFamily="34" charset="0"/>
              <a:buChar char="•"/>
            </a:pPr>
            <a:r>
              <a:rPr lang="en-US" sz="2400" dirty="0">
                <a:solidFill>
                  <a:schemeClr val="tx1"/>
                </a:solidFill>
              </a:rPr>
              <a:t>Everyone uses data in their own way to support their view of the right solution</a:t>
            </a:r>
          </a:p>
        </p:txBody>
      </p:sp>
      <p:sp>
        <p:nvSpPr>
          <p:cNvPr id="4" name="Text Placeholder 3">
            <a:extLst>
              <a:ext uri="{FF2B5EF4-FFF2-40B4-BE49-F238E27FC236}">
                <a16:creationId xmlns:a16="http://schemas.microsoft.com/office/drawing/2014/main" id="{6F9D29D4-FF3E-44AE-B9C8-66FBFB2E4CD7}"/>
              </a:ext>
            </a:extLst>
          </p:cNvPr>
          <p:cNvSpPr>
            <a:spLocks noGrp="1"/>
          </p:cNvSpPr>
          <p:nvPr>
            <p:ph type="body" sz="quarter" idx="12"/>
          </p:nvPr>
        </p:nvSpPr>
        <p:spPr>
          <a:xfrm>
            <a:off x="2149073" y="113782"/>
            <a:ext cx="7746624" cy="843250"/>
          </a:xfrm>
        </p:spPr>
        <p:txBody>
          <a:bodyPr>
            <a:noAutofit/>
          </a:bodyPr>
          <a:lstStyle/>
          <a:p>
            <a:pPr marL="0" indent="0" algn="ctr">
              <a:buNone/>
            </a:pPr>
            <a:r>
              <a:rPr lang="en-US" sz="4800" b="1" u="sng" dirty="0">
                <a:effectLst>
                  <a:outerShdw blurRad="38100" dist="38100" dir="2700000" algn="tl">
                    <a:srgbClr val="000000">
                      <a:alpha val="43137"/>
                    </a:srgbClr>
                  </a:outerShdw>
                </a:effectLst>
                <a:latin typeface="+mj-lt"/>
                <a:ea typeface="IBM Plex Sans" charset="0"/>
                <a:cs typeface="IBM Plex Sans" charset="0"/>
              </a:rPr>
              <a:t>From Elephant to Beehive</a:t>
            </a:r>
          </a:p>
        </p:txBody>
      </p:sp>
      <p:grpSp>
        <p:nvGrpSpPr>
          <p:cNvPr id="6" name="Group 5">
            <a:extLst>
              <a:ext uri="{FF2B5EF4-FFF2-40B4-BE49-F238E27FC236}">
                <a16:creationId xmlns:a16="http://schemas.microsoft.com/office/drawing/2014/main" id="{1E5B4B9D-6719-4458-9B95-7DE31BE77F93}"/>
              </a:ext>
            </a:extLst>
          </p:cNvPr>
          <p:cNvGrpSpPr/>
          <p:nvPr/>
        </p:nvGrpSpPr>
        <p:grpSpPr>
          <a:xfrm>
            <a:off x="5510939" y="661114"/>
            <a:ext cx="6505168" cy="4480902"/>
            <a:chOff x="4133204" y="477178"/>
            <a:chExt cx="4878876" cy="4252996"/>
          </a:xfrm>
          <a:noFill/>
        </p:grpSpPr>
        <p:sp>
          <p:nvSpPr>
            <p:cNvPr id="7" name="Text Placeholder 8">
              <a:extLst>
                <a:ext uri="{FF2B5EF4-FFF2-40B4-BE49-F238E27FC236}">
                  <a16:creationId xmlns:a16="http://schemas.microsoft.com/office/drawing/2014/main" id="{898710F9-BF06-4BF4-8DC8-0A6331CB1BAA}"/>
                </a:ext>
              </a:extLst>
            </p:cNvPr>
            <p:cNvSpPr txBox="1">
              <a:spLocks/>
            </p:cNvSpPr>
            <p:nvPr/>
          </p:nvSpPr>
          <p:spPr>
            <a:xfrm>
              <a:off x="4900373" y="477178"/>
              <a:ext cx="4111707" cy="4252996"/>
            </a:xfrm>
            <a:prstGeom prst="round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lvl1pPr marL="0" indent="0" algn="l" defTabSz="457200" rtl="0" eaLnBrk="1" latinLnBrk="0" hangingPunct="1">
                <a:lnSpc>
                  <a:spcPct val="100000"/>
                </a:lnSpc>
                <a:spcBef>
                  <a:spcPts val="1100"/>
                </a:spcBef>
                <a:buFont typeface="Arial"/>
                <a:buNone/>
                <a:defRPr sz="1600" kern="1200">
                  <a:solidFill>
                    <a:schemeClr val="dk1"/>
                  </a:solidFill>
                  <a:latin typeface="+mn-lt"/>
                  <a:ea typeface="+mn-ea"/>
                  <a:cs typeface="+mn-cs"/>
                </a:defRPr>
              </a:lvl1pPr>
              <a:lvl2pPr marL="0" indent="0" algn="l" defTabSz="457200" rtl="0" eaLnBrk="1" latinLnBrk="0" hangingPunct="1">
                <a:lnSpc>
                  <a:spcPct val="100000"/>
                </a:lnSpc>
                <a:spcBef>
                  <a:spcPts val="1100"/>
                </a:spcBef>
                <a:spcAft>
                  <a:spcPts val="0"/>
                </a:spcAft>
                <a:buFontTx/>
                <a:buNone/>
                <a:defRPr sz="1100" kern="1200">
                  <a:solidFill>
                    <a:schemeClr val="dk1"/>
                  </a:solidFill>
                  <a:latin typeface="+mn-lt"/>
                  <a:ea typeface="+mn-ea"/>
                  <a:cs typeface="+mn-cs"/>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dk1"/>
                  </a:solidFill>
                  <a:latin typeface="+mn-lt"/>
                  <a:ea typeface="+mn-ea"/>
                  <a:cs typeface="+mn-cs"/>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dk1"/>
                  </a:solidFill>
                  <a:latin typeface="+mn-lt"/>
                  <a:ea typeface="+mn-ea"/>
                  <a:cs typeface="+mn-cs"/>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lvl="0"/>
              <a:r>
                <a:rPr lang="en-US" sz="2400" u="sng" dirty="0">
                  <a:solidFill>
                    <a:schemeClr val="tx1"/>
                  </a:solidFill>
                </a:rPr>
                <a:t>Goal State</a:t>
              </a:r>
              <a:endParaRPr lang="en-US" sz="2800" u="sng" dirty="0">
                <a:solidFill>
                  <a:schemeClr val="tx1"/>
                </a:solidFill>
              </a:endParaRPr>
            </a:p>
            <a:p>
              <a:pPr marL="380990" indent="-380990">
                <a:buFont typeface="Arial" panose="020B0604020202020204" pitchFamily="34" charset="0"/>
                <a:buChar char="•"/>
              </a:pPr>
              <a:r>
                <a:rPr lang="en-US" sz="2400" dirty="0">
                  <a:solidFill>
                    <a:schemeClr val="tx1"/>
                  </a:solidFill>
                </a:rPr>
                <a:t>Best available data sources are gathered for each type of information</a:t>
              </a:r>
            </a:p>
            <a:p>
              <a:pPr marL="380990" indent="-380990">
                <a:buFont typeface="Arial" panose="020B0604020202020204" pitchFamily="34" charset="0"/>
                <a:buChar char="•"/>
              </a:pPr>
              <a:r>
                <a:rPr lang="en-US" sz="2400" dirty="0">
                  <a:solidFill>
                    <a:schemeClr val="tx1"/>
                  </a:solidFill>
                </a:rPr>
                <a:t>Gaps are identified and filled over time</a:t>
              </a:r>
              <a:endParaRPr lang="en-US" sz="2800" dirty="0">
                <a:solidFill>
                  <a:schemeClr val="tx1"/>
                </a:solidFill>
              </a:endParaRPr>
            </a:p>
            <a:p>
              <a:pPr marL="380990" indent="-380990">
                <a:buFont typeface="Arial" panose="020B0604020202020204" pitchFamily="34" charset="0"/>
                <a:buChar char="•"/>
              </a:pPr>
              <a:r>
                <a:rPr lang="en-US" sz="2400" dirty="0">
                  <a:solidFill>
                    <a:schemeClr val="tx1"/>
                  </a:solidFill>
                </a:rPr>
                <a:t>All end-users can access consistent data and transparent trusted results</a:t>
              </a:r>
              <a:endParaRPr lang="en-US" sz="2800" dirty="0">
                <a:solidFill>
                  <a:schemeClr val="tx1"/>
                </a:solidFill>
              </a:endParaRPr>
            </a:p>
            <a:p>
              <a:pPr marL="380990" indent="-380990">
                <a:buFont typeface="Arial" panose="020B0604020202020204" pitchFamily="34" charset="0"/>
                <a:buChar char="•"/>
              </a:pPr>
              <a:r>
                <a:rPr lang="en-US" sz="2400" dirty="0">
                  <a:solidFill>
                    <a:schemeClr val="tx1"/>
                  </a:solidFill>
                </a:rPr>
                <a:t>The data inform a common story that ultimately benefits the Utah population</a:t>
              </a:r>
              <a:endParaRPr lang="en-US" sz="2800" dirty="0">
                <a:solidFill>
                  <a:schemeClr val="tx1"/>
                </a:solidFill>
              </a:endParaRPr>
            </a:p>
            <a:p>
              <a:r>
                <a:rPr lang="en-US" sz="2400" dirty="0">
                  <a:solidFill>
                    <a:schemeClr val="tx1"/>
                  </a:solidFill>
                </a:rPr>
                <a:t> </a:t>
              </a:r>
              <a:endParaRPr lang="en-US" sz="2800" dirty="0">
                <a:solidFill>
                  <a:schemeClr val="tx1"/>
                </a:solidFill>
              </a:endParaRPr>
            </a:p>
            <a:p>
              <a:r>
                <a:rPr lang="en-US" sz="2400" dirty="0">
                  <a:solidFill>
                    <a:schemeClr val="tx1"/>
                  </a:solidFill>
                </a:rPr>
                <a:t> </a:t>
              </a:r>
            </a:p>
          </p:txBody>
        </p:sp>
        <p:sp>
          <p:nvSpPr>
            <p:cNvPr id="5" name="Arrow: Right 4">
              <a:extLst>
                <a:ext uri="{FF2B5EF4-FFF2-40B4-BE49-F238E27FC236}">
                  <a16:creationId xmlns:a16="http://schemas.microsoft.com/office/drawing/2014/main" id="{30583071-1E22-4EC7-B298-35CC209AEEC8}"/>
                </a:ext>
              </a:extLst>
            </p:cNvPr>
            <p:cNvSpPr/>
            <p:nvPr/>
          </p:nvSpPr>
          <p:spPr>
            <a:xfrm>
              <a:off x="4133204" y="2134339"/>
              <a:ext cx="767169" cy="1092630"/>
            </a:xfrm>
            <a:prstGeom prst="rightArrow">
              <a:avLst/>
            </a:prstGeom>
            <a:grpFill/>
            <a:ln>
              <a:noFill/>
            </a:ln>
          </p:spPr>
          <p:style>
            <a:lnRef idx="1">
              <a:schemeClr val="dk1"/>
            </a:lnRef>
            <a:fillRef idx="2">
              <a:schemeClr val="dk1"/>
            </a:fillRef>
            <a:effectRef idx="1">
              <a:schemeClr val="dk1"/>
            </a:effectRef>
            <a:fontRef idx="minor">
              <a:schemeClr val="dk1"/>
            </a:fontRef>
          </p:style>
          <p:txBody>
            <a:bodyPr wrap="square" lIns="0" tIns="0" rIns="0" bIns="0" rtlCol="0" anchor="ctr">
              <a:noAutofit/>
            </a:bodyPr>
            <a:lstStyle/>
            <a:p>
              <a:pPr algn="ctr"/>
              <a:endParaRPr lang="en-US" sz="1467" dirty="0">
                <a:solidFill>
                  <a:schemeClr val="tx1"/>
                </a:solidFill>
                <a:latin typeface="Arial"/>
                <a:cs typeface="Arial"/>
              </a:endParaRPr>
            </a:p>
          </p:txBody>
        </p:sp>
      </p:grpSp>
      <p:pic>
        <p:nvPicPr>
          <p:cNvPr id="12" name="Picture 11">
            <a:extLst>
              <a:ext uri="{FF2B5EF4-FFF2-40B4-BE49-F238E27FC236}">
                <a16:creationId xmlns:a16="http://schemas.microsoft.com/office/drawing/2014/main" id="{5BD958EF-E981-4F5F-9BF3-DF9475F95F2D}"/>
              </a:ext>
            </a:extLst>
          </p:cNvPr>
          <p:cNvPicPr>
            <a:picLocks noChangeAspect="1"/>
          </p:cNvPicPr>
          <p:nvPr/>
        </p:nvPicPr>
        <p:blipFill>
          <a:blip r:embed="rId3" cstate="email">
            <a:grayscl/>
            <a:extLst>
              <a:ext uri="{BEBA8EAE-BF5A-486C-A8C5-ECC9F3942E4B}">
                <a14:imgProps xmlns:a14="http://schemas.microsoft.com/office/drawing/2010/main">
                  <a14:imgLayer>
                    <a14:imgEffect>
                      <a14:saturation sat="117000"/>
                    </a14:imgEffect>
                    <a14:imgEffect>
                      <a14:brightnessContrast bright="-9000"/>
                    </a14:imgEffect>
                  </a14:imgLayer>
                </a14:imgProps>
              </a:ex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8463006" y="5382650"/>
            <a:ext cx="1623925" cy="1358302"/>
          </a:xfrm>
          <a:prstGeom prst="rect">
            <a:avLst/>
          </a:prstGeom>
        </p:spPr>
      </p:pic>
      <p:sp>
        <p:nvSpPr>
          <p:cNvPr id="16" name="TextBox 15">
            <a:extLst>
              <a:ext uri="{FF2B5EF4-FFF2-40B4-BE49-F238E27FC236}">
                <a16:creationId xmlns:a16="http://schemas.microsoft.com/office/drawing/2014/main" id="{E2CD2BCF-BFB1-4C33-81A5-82970136ADD6}"/>
              </a:ext>
            </a:extLst>
          </p:cNvPr>
          <p:cNvSpPr txBox="1"/>
          <p:nvPr/>
        </p:nvSpPr>
        <p:spPr>
          <a:xfrm>
            <a:off x="1302841" y="7064805"/>
            <a:ext cx="3109011" cy="461665"/>
          </a:xfrm>
          <a:prstGeom prst="rect">
            <a:avLst/>
          </a:prstGeom>
          <a:noFill/>
        </p:spPr>
        <p:txBody>
          <a:bodyPr wrap="square" rtlCol="0">
            <a:spAutoFit/>
          </a:bodyPr>
          <a:lstStyle/>
          <a:p>
            <a:r>
              <a:rPr lang="en-US" sz="1200" dirty="0">
                <a:hlinkClick r:id="rId5" tooltip="http://dutchcorner.blogspot.com/2013/09/truth-matter-of-perception.html"/>
              </a:rPr>
              <a:t>This Photo</a:t>
            </a:r>
            <a:r>
              <a:rPr lang="en-US" sz="1200" dirty="0"/>
              <a:t> by Unknown Author is licensed under </a:t>
            </a:r>
            <a:r>
              <a:rPr lang="en-US" sz="1200" dirty="0">
                <a:hlinkClick r:id="rId6" tooltip="https://creativecommons.org/licenses/by-nc-nd/3.0/"/>
              </a:rPr>
              <a:t>CC BY-NC-ND</a:t>
            </a:r>
            <a:endParaRPr lang="en-US" sz="1200" dirty="0"/>
          </a:p>
        </p:txBody>
      </p:sp>
      <p:pic>
        <p:nvPicPr>
          <p:cNvPr id="18" name="Picture 17">
            <a:extLst>
              <a:ext uri="{FF2B5EF4-FFF2-40B4-BE49-F238E27FC236}">
                <a16:creationId xmlns:a16="http://schemas.microsoft.com/office/drawing/2014/main" id="{C13D8EDF-C42C-4B50-9731-3790AF51DA11}"/>
              </a:ext>
            </a:extLst>
          </p:cNvPr>
          <p:cNvPicPr>
            <a:picLocks noChangeAspect="1"/>
          </p:cNvPicPr>
          <p:nvPr/>
        </p:nvPicPr>
        <p:blipFill>
          <a:blip r:embed="rId7" cstate="email">
            <a:grayscl/>
            <a:extLst>
              <a:ext uri="{28A0092B-C50C-407E-A947-70E740481C1C}">
                <a14:useLocalDpi xmlns:a14="http://schemas.microsoft.com/office/drawing/2010/main"/>
              </a:ext>
              <a:ext uri="{837473B0-CC2E-450A-ABE3-18F120FF3D39}">
                <a1611:picAttrSrcUrl xmlns="" xmlns:a1611="http://schemas.microsoft.com/office/drawing/2016/11/main" r:id="rId8"/>
              </a:ext>
            </a:extLst>
          </a:blip>
          <a:stretch>
            <a:fillRect/>
          </a:stretch>
        </p:blipFill>
        <p:spPr>
          <a:xfrm>
            <a:off x="1302841" y="5420100"/>
            <a:ext cx="2550747" cy="1283401"/>
          </a:xfrm>
          <a:prstGeom prst="rect">
            <a:avLst/>
          </a:prstGeom>
        </p:spPr>
      </p:pic>
      <p:sp>
        <p:nvSpPr>
          <p:cNvPr id="13" name="Right Arrow 12">
            <a:extLst>
              <a:ext uri="{FF2B5EF4-FFF2-40B4-BE49-F238E27FC236}">
                <a16:creationId xmlns:a16="http://schemas.microsoft.com/office/drawing/2014/main" id="{1067543B-911D-B94A-8057-9290874757C3}"/>
              </a:ext>
            </a:extLst>
          </p:cNvPr>
          <p:cNvSpPr/>
          <p:nvPr/>
        </p:nvSpPr>
        <p:spPr>
          <a:xfrm>
            <a:off x="5169489" y="2717957"/>
            <a:ext cx="1364343" cy="1167785"/>
          </a:xfrm>
          <a:prstGeom prst="rightArrow">
            <a:avLst/>
          </a:prstGeom>
          <a:solidFill>
            <a:schemeClr val="accent1"/>
          </a:solidFill>
        </p:spPr>
        <p:txBody>
          <a:bodyPr wrap="square" lIns="0" tIns="0" rIns="0" bIns="0" rtlCol="0" anchor="ctr">
            <a:noAutofit/>
          </a:bodyPr>
          <a:lstStyle/>
          <a:p>
            <a:pPr algn="ctr"/>
            <a:endParaRPr lang="en-US" sz="1600" dirty="0" err="1">
              <a:solidFill>
                <a:srgbClr val="FFFFFF"/>
              </a:solidFill>
              <a:latin typeface="Arial"/>
              <a:cs typeface="Arial"/>
            </a:endParaRPr>
          </a:p>
        </p:txBody>
      </p:sp>
    </p:spTree>
    <p:extLst>
      <p:ext uri="{BB962C8B-B14F-4D97-AF65-F5344CB8AC3E}">
        <p14:creationId xmlns:p14="http://schemas.microsoft.com/office/powerpoint/2010/main" val="415720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850E9-6D2C-664C-9957-54CD559D0BB8}"/>
              </a:ext>
            </a:extLst>
          </p:cNvPr>
          <p:cNvSpPr>
            <a:spLocks noGrp="1"/>
          </p:cNvSpPr>
          <p:nvPr>
            <p:ph type="title"/>
          </p:nvPr>
        </p:nvSpPr>
        <p:spPr>
          <a:xfrm>
            <a:off x="1508864" y="415555"/>
            <a:ext cx="9420616" cy="1325563"/>
          </a:xfrm>
        </p:spPr>
        <p:txBody>
          <a:bodyPr/>
          <a:lstStyle/>
          <a:p>
            <a:pPr algn="ctr"/>
            <a:r>
              <a:rPr lang="en-US" b="1" u="sng" dirty="0">
                <a:effectLst>
                  <a:outerShdw blurRad="38100" dist="38100" dir="2700000" algn="tl">
                    <a:srgbClr val="000000">
                      <a:alpha val="43137"/>
                    </a:srgbClr>
                  </a:outerShdw>
                </a:effectLst>
              </a:rPr>
              <a:t>Needs-Based Analytical Framework*</a:t>
            </a:r>
          </a:p>
        </p:txBody>
      </p:sp>
      <p:grpSp>
        <p:nvGrpSpPr>
          <p:cNvPr id="8" name="Group 7">
            <a:extLst>
              <a:ext uri="{FF2B5EF4-FFF2-40B4-BE49-F238E27FC236}">
                <a16:creationId xmlns:a16="http://schemas.microsoft.com/office/drawing/2014/main" id="{AD0AFAF1-653D-F449-B86F-7317589DDB37}"/>
              </a:ext>
            </a:extLst>
          </p:cNvPr>
          <p:cNvGrpSpPr/>
          <p:nvPr/>
        </p:nvGrpSpPr>
        <p:grpSpPr>
          <a:xfrm>
            <a:off x="664626" y="1741118"/>
            <a:ext cx="10116108" cy="1891432"/>
            <a:chOff x="126008" y="2467626"/>
            <a:chExt cx="10116108" cy="1891432"/>
          </a:xfrm>
        </p:grpSpPr>
        <p:sp>
          <p:nvSpPr>
            <p:cNvPr id="4" name="Rectangle 3">
              <a:extLst>
                <a:ext uri="{FF2B5EF4-FFF2-40B4-BE49-F238E27FC236}">
                  <a16:creationId xmlns:a16="http://schemas.microsoft.com/office/drawing/2014/main" id="{ABFD6868-D802-6F40-902F-375EB587F8ED}"/>
                </a:ext>
              </a:extLst>
            </p:cNvPr>
            <p:cNvSpPr/>
            <p:nvPr/>
          </p:nvSpPr>
          <p:spPr>
            <a:xfrm>
              <a:off x="1127343" y="2467627"/>
              <a:ext cx="4146116" cy="1891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solidFill>
                    <a:schemeClr val="tx1"/>
                  </a:solidFill>
                </a:rPr>
                <a:t>Provider Supply</a:t>
              </a:r>
              <a:r>
                <a:rPr lang="en-US" sz="3200" dirty="0">
                  <a:solidFill>
                    <a:schemeClr val="tx1"/>
                  </a:solidFill>
                </a:rPr>
                <a:t>: </a:t>
              </a:r>
            </a:p>
            <a:p>
              <a:pPr algn="ctr"/>
              <a:r>
                <a:rPr lang="en-US" sz="3200" dirty="0">
                  <a:solidFill>
                    <a:schemeClr val="tx1"/>
                  </a:solidFill>
                </a:rPr>
                <a:t>(provider/services)</a:t>
              </a:r>
              <a:br>
                <a:rPr lang="en-US" sz="3200" dirty="0">
                  <a:solidFill>
                    <a:schemeClr val="tx1"/>
                  </a:solidFill>
                </a:rPr>
              </a:br>
              <a:r>
                <a:rPr lang="en-US" sz="3200" dirty="0">
                  <a:solidFill>
                    <a:schemeClr val="tx1"/>
                  </a:solidFill>
                </a:rPr>
                <a:t>× (population size)</a:t>
              </a:r>
              <a:endParaRPr lang="en-US" dirty="0">
                <a:solidFill>
                  <a:schemeClr val="tx1"/>
                </a:solidFill>
              </a:endParaRPr>
            </a:p>
          </p:txBody>
        </p:sp>
        <p:sp>
          <p:nvSpPr>
            <p:cNvPr id="5" name="Rectangle 4">
              <a:extLst>
                <a:ext uri="{FF2B5EF4-FFF2-40B4-BE49-F238E27FC236}">
                  <a16:creationId xmlns:a16="http://schemas.microsoft.com/office/drawing/2014/main" id="{E288150A-D345-2146-9E8A-484BA50132DB}"/>
                </a:ext>
              </a:extLst>
            </p:cNvPr>
            <p:cNvSpPr/>
            <p:nvPr/>
          </p:nvSpPr>
          <p:spPr>
            <a:xfrm>
              <a:off x="6096000" y="2467626"/>
              <a:ext cx="4146116" cy="189143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solidFill>
                    <a:schemeClr val="tx1"/>
                  </a:solidFill>
                </a:rPr>
                <a:t>Service Need</a:t>
              </a:r>
              <a:r>
                <a:rPr lang="en-US" sz="3200" dirty="0">
                  <a:solidFill>
                    <a:schemeClr val="tx1"/>
                  </a:solidFill>
                </a:rPr>
                <a:t>: </a:t>
              </a:r>
            </a:p>
            <a:p>
              <a:pPr algn="ctr"/>
              <a:r>
                <a:rPr lang="en-US" sz="3200" dirty="0">
                  <a:solidFill>
                    <a:schemeClr val="tx1"/>
                  </a:solidFill>
                </a:rPr>
                <a:t>(services/need)</a:t>
              </a:r>
              <a:br>
                <a:rPr lang="en-US" sz="3200" dirty="0">
                  <a:solidFill>
                    <a:schemeClr val="tx1"/>
                  </a:solidFill>
                </a:rPr>
              </a:br>
              <a:r>
                <a:rPr lang="en-US" sz="3200" dirty="0">
                  <a:solidFill>
                    <a:schemeClr val="tx1"/>
                  </a:solidFill>
                </a:rPr>
                <a:t>× (needs/population)</a:t>
              </a:r>
            </a:p>
          </p:txBody>
        </p:sp>
        <p:sp>
          <p:nvSpPr>
            <p:cNvPr id="6" name="TextBox 5">
              <a:extLst>
                <a:ext uri="{FF2B5EF4-FFF2-40B4-BE49-F238E27FC236}">
                  <a16:creationId xmlns:a16="http://schemas.microsoft.com/office/drawing/2014/main" id="{069A6E92-7465-FE47-A0C6-DC14D73FFE81}"/>
                </a:ext>
              </a:extLst>
            </p:cNvPr>
            <p:cNvSpPr txBox="1"/>
            <p:nvPr/>
          </p:nvSpPr>
          <p:spPr>
            <a:xfrm>
              <a:off x="5441546" y="3028621"/>
              <a:ext cx="478016" cy="769441"/>
            </a:xfrm>
            <a:prstGeom prst="rect">
              <a:avLst/>
            </a:prstGeom>
            <a:noFill/>
          </p:spPr>
          <p:txBody>
            <a:bodyPr wrap="none" rtlCol="0">
              <a:spAutoFit/>
            </a:bodyPr>
            <a:lstStyle/>
            <a:p>
              <a:r>
                <a:rPr lang="en-US" sz="4400" dirty="0"/>
                <a:t>X</a:t>
              </a:r>
            </a:p>
          </p:txBody>
        </p:sp>
        <p:sp>
          <p:nvSpPr>
            <p:cNvPr id="7" name="TextBox 6">
              <a:extLst>
                <a:ext uri="{FF2B5EF4-FFF2-40B4-BE49-F238E27FC236}">
                  <a16:creationId xmlns:a16="http://schemas.microsoft.com/office/drawing/2014/main" id="{43FA0ED7-BE59-8944-9D35-81EAEB901756}"/>
                </a:ext>
              </a:extLst>
            </p:cNvPr>
            <p:cNvSpPr txBox="1"/>
            <p:nvPr/>
          </p:nvSpPr>
          <p:spPr>
            <a:xfrm>
              <a:off x="126008" y="2936582"/>
              <a:ext cx="957313" cy="769441"/>
            </a:xfrm>
            <a:prstGeom prst="rect">
              <a:avLst/>
            </a:prstGeom>
            <a:noFill/>
          </p:spPr>
          <p:txBody>
            <a:bodyPr wrap="none" rtlCol="0">
              <a:spAutoFit/>
            </a:bodyPr>
            <a:lstStyle/>
            <a:p>
              <a:r>
                <a:rPr lang="en-US" sz="4400" dirty="0"/>
                <a:t>N =</a:t>
              </a:r>
            </a:p>
          </p:txBody>
        </p:sp>
      </p:grpSp>
      <p:sp>
        <p:nvSpPr>
          <p:cNvPr id="9" name="Rectangle 8">
            <a:extLst>
              <a:ext uri="{FF2B5EF4-FFF2-40B4-BE49-F238E27FC236}">
                <a16:creationId xmlns:a16="http://schemas.microsoft.com/office/drawing/2014/main" id="{C969C66F-7775-6749-8EEB-5508E34A06D4}"/>
              </a:ext>
            </a:extLst>
          </p:cNvPr>
          <p:cNvSpPr/>
          <p:nvPr/>
        </p:nvSpPr>
        <p:spPr>
          <a:xfrm>
            <a:off x="588201" y="6147519"/>
            <a:ext cx="11261942" cy="461665"/>
          </a:xfrm>
          <a:prstGeom prst="rect">
            <a:avLst/>
          </a:prstGeom>
        </p:spPr>
        <p:txBody>
          <a:bodyPr wrap="square">
            <a:spAutoFit/>
          </a:bodyPr>
          <a:lstStyle/>
          <a:p>
            <a:r>
              <a:rPr lang="en-US" sz="1200" b="1" dirty="0"/>
              <a:t>*Birch, S et al. </a:t>
            </a:r>
            <a:r>
              <a:rPr lang="en-US" sz="1200" dirty="0"/>
              <a:t>﻿Health Human Resources Planning and the Production of Health: Development of an Extended Analytical Framework for Needs-Based Health Human Resources Planning.  </a:t>
            </a:r>
            <a:r>
              <a:rPr lang="en-US" sz="1200" dirty="0">
                <a:hlinkClick r:id="rId3" tooltip="Journal of public health management and practice : JPHMP."/>
              </a:rPr>
              <a:t>J Public Health </a:t>
            </a:r>
            <a:r>
              <a:rPr lang="en-US" sz="1200" dirty="0" err="1">
                <a:hlinkClick r:id="rId3" tooltip="Journal of public health management and practice : JPHMP."/>
              </a:rPr>
              <a:t>Manag</a:t>
            </a:r>
            <a:r>
              <a:rPr lang="en-US" sz="1200" dirty="0">
                <a:hlinkClick r:id="rId3" tooltip="Journal of public health management and practice : JPHMP."/>
              </a:rPr>
              <a:t> </a:t>
            </a:r>
            <a:r>
              <a:rPr lang="en-US" sz="1200" dirty="0" err="1">
                <a:hlinkClick r:id="rId3" tooltip="Journal of public health management and practice : JPHMP."/>
              </a:rPr>
              <a:t>Pract</a:t>
            </a:r>
            <a:r>
              <a:rPr lang="en-US" sz="1200" dirty="0">
                <a:hlinkClick r:id="rId3" tooltip="Journal of public health management and practice : JPHMP."/>
              </a:rPr>
              <a:t>.</a:t>
            </a:r>
            <a:r>
              <a:rPr lang="en-US" sz="1200" dirty="0"/>
              <a:t> 2009 Nov;15(6 </a:t>
            </a:r>
            <a:r>
              <a:rPr lang="en-US" sz="1200" dirty="0" err="1"/>
              <a:t>Suppl</a:t>
            </a:r>
            <a:r>
              <a:rPr lang="en-US" sz="1200" dirty="0"/>
              <a:t>):S56-61. </a:t>
            </a:r>
            <a:r>
              <a:rPr lang="en-US" sz="1200" dirty="0" err="1"/>
              <a:t>doi</a:t>
            </a:r>
            <a:r>
              <a:rPr lang="en-US" sz="1200" dirty="0"/>
              <a:t>: 10.1097/PHH.0b013e3181b1ec0e.</a:t>
            </a:r>
          </a:p>
        </p:txBody>
      </p:sp>
      <p:sp>
        <p:nvSpPr>
          <p:cNvPr id="10" name="TextBox 9">
            <a:extLst>
              <a:ext uri="{FF2B5EF4-FFF2-40B4-BE49-F238E27FC236}">
                <a16:creationId xmlns:a16="http://schemas.microsoft.com/office/drawing/2014/main" id="{2F458B04-66F8-D34F-B03C-30B9D75E2041}"/>
              </a:ext>
            </a:extLst>
          </p:cNvPr>
          <p:cNvSpPr txBox="1"/>
          <p:nvPr/>
        </p:nvSpPr>
        <p:spPr>
          <a:xfrm>
            <a:off x="1665961" y="3641987"/>
            <a:ext cx="4146116" cy="2308324"/>
          </a:xfrm>
          <a:prstGeom prst="rect">
            <a:avLst/>
          </a:prstGeom>
          <a:noFill/>
        </p:spPr>
        <p:txBody>
          <a:bodyPr wrap="square" rtlCol="0">
            <a:spAutoFit/>
          </a:bodyPr>
          <a:lstStyle/>
          <a:p>
            <a:r>
              <a:rPr lang="en-US" b="1" dirty="0"/>
              <a:t>Demography: </a:t>
            </a:r>
            <a:r>
              <a:rPr lang="en-US" dirty="0"/>
              <a:t>the size of the population being served (population size).</a:t>
            </a:r>
          </a:p>
          <a:p>
            <a:endParaRPr lang="en-US" dirty="0"/>
          </a:p>
          <a:p>
            <a:r>
              <a:rPr lang="en-US" b="1" dirty="0"/>
              <a:t>Productivity</a:t>
            </a:r>
            <a:r>
              <a:rPr lang="en-US" dirty="0"/>
              <a:t>: the quantity of Full Time Equivalent (FTE) providers required to deliver a given level and mix of services</a:t>
            </a:r>
          </a:p>
          <a:p>
            <a:r>
              <a:rPr lang="en-US" dirty="0"/>
              <a:t>(provider/services).</a:t>
            </a:r>
          </a:p>
          <a:p>
            <a:endParaRPr lang="en-US" dirty="0"/>
          </a:p>
        </p:txBody>
      </p:sp>
      <p:sp>
        <p:nvSpPr>
          <p:cNvPr id="12" name="TextBox 11">
            <a:extLst>
              <a:ext uri="{FF2B5EF4-FFF2-40B4-BE49-F238E27FC236}">
                <a16:creationId xmlns:a16="http://schemas.microsoft.com/office/drawing/2014/main" id="{091D6934-A75F-3149-B462-F8AEE77DA8FF}"/>
              </a:ext>
            </a:extLst>
          </p:cNvPr>
          <p:cNvSpPr txBox="1"/>
          <p:nvPr/>
        </p:nvSpPr>
        <p:spPr>
          <a:xfrm>
            <a:off x="6634618" y="3645747"/>
            <a:ext cx="5340264" cy="2031325"/>
          </a:xfrm>
          <a:prstGeom prst="rect">
            <a:avLst/>
          </a:prstGeom>
          <a:noFill/>
        </p:spPr>
        <p:txBody>
          <a:bodyPr wrap="square" rtlCol="0">
            <a:spAutoFit/>
          </a:bodyPr>
          <a:lstStyle/>
          <a:p>
            <a:r>
              <a:rPr lang="en-US" b="1" dirty="0"/>
              <a:t>Epidemiology: </a:t>
            </a:r>
            <a:r>
              <a:rPr lang="en-US" dirty="0"/>
              <a:t>the distribution of health and illness as well as risk factors for future illness in the population</a:t>
            </a:r>
          </a:p>
          <a:p>
            <a:r>
              <a:rPr lang="en-US" dirty="0"/>
              <a:t>(needs/population).</a:t>
            </a:r>
          </a:p>
          <a:p>
            <a:endParaRPr lang="en-US" dirty="0"/>
          </a:p>
          <a:p>
            <a:r>
              <a:rPr lang="en-US" b="1" dirty="0"/>
              <a:t>Level of service: </a:t>
            </a:r>
            <a:r>
              <a:rPr lang="en-US" dirty="0"/>
              <a:t>the amount and type of health care services planned to be provided for different levels of health, illness or risk of illness (services/need).</a:t>
            </a:r>
          </a:p>
        </p:txBody>
      </p:sp>
    </p:spTree>
    <p:extLst>
      <p:ext uri="{BB962C8B-B14F-4D97-AF65-F5344CB8AC3E}">
        <p14:creationId xmlns:p14="http://schemas.microsoft.com/office/powerpoint/2010/main" val="1982807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304799" y="305026"/>
            <a:ext cx="5679089" cy="443198"/>
          </a:xfrm>
        </p:spPr>
        <p:txBody>
          <a:bodyPr/>
          <a:lstStyle/>
          <a:p>
            <a:pPr marL="0" indent="0">
              <a:buNone/>
            </a:pPr>
            <a:r>
              <a:rPr lang="en-US" dirty="0"/>
              <a:t>IBM Data Flow Diagram</a:t>
            </a:r>
          </a:p>
        </p:txBody>
      </p:sp>
      <p:pic>
        <p:nvPicPr>
          <p:cNvPr id="9" name="Picture 8">
            <a:extLst>
              <a:ext uri="{FF2B5EF4-FFF2-40B4-BE49-F238E27FC236}">
                <a16:creationId xmlns:a16="http://schemas.microsoft.com/office/drawing/2014/main" id="{99718E0D-4731-F444-9D2A-413EDCBF5819}"/>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7578" y="748224"/>
            <a:ext cx="10502925" cy="5983871"/>
          </a:xfrm>
          <a:prstGeom prst="rect">
            <a:avLst/>
          </a:prstGeom>
        </p:spPr>
      </p:pic>
    </p:spTree>
    <p:extLst>
      <p:ext uri="{BB962C8B-B14F-4D97-AF65-F5344CB8AC3E}">
        <p14:creationId xmlns:p14="http://schemas.microsoft.com/office/powerpoint/2010/main" val="3222186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E2BF3CA-74D6-5641-A11F-77E667BEF9B6}"/>
              </a:ext>
            </a:extLst>
          </p:cNvPr>
          <p:cNvSpPr/>
          <p:nvPr/>
        </p:nvSpPr>
        <p:spPr bwMode="auto">
          <a:xfrm>
            <a:off x="1" y="0"/>
            <a:ext cx="12192000" cy="6858000"/>
          </a:xfrm>
          <a:prstGeom prst="rect">
            <a:avLst/>
          </a:prstGeom>
          <a:solidFill>
            <a:schemeClr val="bg1">
              <a:lumMod val="8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pic>
        <p:nvPicPr>
          <p:cNvPr id="16" name="Picture 15">
            <a:extLst>
              <a:ext uri="{FF2B5EF4-FFF2-40B4-BE49-F238E27FC236}">
                <a16:creationId xmlns:a16="http://schemas.microsoft.com/office/drawing/2014/main" id="{5AFC8598-109F-7940-811F-536FEAFFC2E7}"/>
              </a:ext>
            </a:extLst>
          </p:cNvPr>
          <p:cNvPicPr>
            <a:picLocks noChangeAspect="1"/>
          </p:cNvPicPr>
          <p:nvPr/>
        </p:nvPicPr>
        <p:blipFill rotWithShape="1">
          <a:blip r:embed="rId3">
            <a:extLst>
              <a:ext uri="{28A0092B-C50C-407E-A947-70E740481C1C}">
                <a14:useLocalDpi xmlns:a14="http://schemas.microsoft.com/office/drawing/2010/main"/>
              </a:ext>
            </a:extLst>
          </a:blip>
          <a:srcRect l="-1" t="12252" r="-45" b="11906"/>
          <a:stretch/>
        </p:blipFill>
        <p:spPr>
          <a:xfrm>
            <a:off x="113694" y="101278"/>
            <a:ext cx="9192352" cy="6655443"/>
          </a:xfrm>
          <a:prstGeom prst="rect">
            <a:avLst/>
          </a:prstGeom>
        </p:spPr>
      </p:pic>
      <p:sp>
        <p:nvSpPr>
          <p:cNvPr id="17" name="TextBox 16">
            <a:extLst>
              <a:ext uri="{FF2B5EF4-FFF2-40B4-BE49-F238E27FC236}">
                <a16:creationId xmlns:a16="http://schemas.microsoft.com/office/drawing/2014/main" id="{B74EFB33-F891-1B48-8E4D-0DCCB7566311}"/>
              </a:ext>
            </a:extLst>
          </p:cNvPr>
          <p:cNvSpPr txBox="1"/>
          <p:nvPr/>
        </p:nvSpPr>
        <p:spPr>
          <a:xfrm>
            <a:off x="7580670" y="1651819"/>
            <a:ext cx="4173794" cy="3693319"/>
          </a:xfrm>
          <a:prstGeom prst="rect">
            <a:avLst/>
          </a:prstGeom>
          <a:noFill/>
        </p:spPr>
        <p:txBody>
          <a:bodyPr wrap="square" rtlCol="0">
            <a:spAutoFit/>
          </a:bodyPr>
          <a:lstStyle/>
          <a:p>
            <a:r>
              <a:rPr lang="en-US" sz="2400" dirty="0"/>
              <a:t>User Interface will filter data geographically. </a:t>
            </a:r>
          </a:p>
          <a:p>
            <a:endParaRPr lang="en-US" sz="2400" dirty="0"/>
          </a:p>
          <a:p>
            <a:r>
              <a:rPr lang="en-US" sz="2400" dirty="0"/>
              <a:t>Map will display:</a:t>
            </a:r>
          </a:p>
          <a:p>
            <a:pPr marL="285750" indent="-285750">
              <a:buFont typeface="Arial" panose="020B0604020202020204" pitchFamily="34" charset="0"/>
              <a:buChar char="•"/>
            </a:pPr>
            <a:r>
              <a:rPr lang="en-US" sz="2400" dirty="0"/>
              <a:t>Optimal Provider Supply/ Need FTEs by profession.</a:t>
            </a:r>
          </a:p>
          <a:p>
            <a:endParaRPr lang="en-US" sz="2400" dirty="0"/>
          </a:p>
          <a:p>
            <a:pPr marL="285750" indent="-285750">
              <a:buFont typeface="Arial" panose="020B0604020202020204" pitchFamily="34" charset="0"/>
              <a:buChar char="•"/>
            </a:pPr>
            <a:r>
              <a:rPr lang="en-US" sz="2400" dirty="0"/>
              <a:t>Population health data by age and gender</a:t>
            </a:r>
          </a:p>
          <a:p>
            <a:endParaRPr lang="en-US" dirty="0"/>
          </a:p>
        </p:txBody>
      </p:sp>
    </p:spTree>
    <p:extLst>
      <p:ext uri="{BB962C8B-B14F-4D97-AF65-F5344CB8AC3E}">
        <p14:creationId xmlns:p14="http://schemas.microsoft.com/office/powerpoint/2010/main" val="212044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effectLst>
                  <a:outerShdw blurRad="38100" dist="38100" dir="2700000" algn="tl">
                    <a:srgbClr val="000000">
                      <a:alpha val="43137"/>
                    </a:srgbClr>
                  </a:outerShdw>
                </a:effectLst>
              </a:rPr>
              <a:t>Objectives</a:t>
            </a:r>
          </a:p>
        </p:txBody>
      </p:sp>
      <p:sp>
        <p:nvSpPr>
          <p:cNvPr id="3" name="Content Placeholder 2"/>
          <p:cNvSpPr>
            <a:spLocks noGrp="1"/>
          </p:cNvSpPr>
          <p:nvPr>
            <p:ph idx="1"/>
          </p:nvPr>
        </p:nvSpPr>
        <p:spPr/>
        <p:txBody>
          <a:bodyPr/>
          <a:lstStyle/>
          <a:p>
            <a:pPr marL="0" indent="0">
              <a:buNone/>
            </a:pPr>
            <a:r>
              <a:rPr lang="en-US" sz="3200" dirty="0"/>
              <a:t>By the end of this presentation, participants will be able to:</a:t>
            </a:r>
          </a:p>
          <a:p>
            <a:r>
              <a:rPr lang="en-US" sz="3200" b="1" u="sng" dirty="0"/>
              <a:t>Describe why</a:t>
            </a:r>
            <a:r>
              <a:rPr lang="en-US" sz="3200" b="1" dirty="0"/>
              <a:t> </a:t>
            </a:r>
            <a:r>
              <a:rPr lang="en-US" sz="3200" dirty="0"/>
              <a:t>a new model of primary care workforce modeling is needed </a:t>
            </a:r>
            <a:endParaRPr lang="en-US" sz="3200" b="1" u="sng" dirty="0"/>
          </a:p>
          <a:p>
            <a:r>
              <a:rPr lang="en-US" sz="3200" b="1" u="sng" dirty="0"/>
              <a:t>Compare</a:t>
            </a:r>
            <a:r>
              <a:rPr lang="en-US" sz="3200" dirty="0"/>
              <a:t> workforce modeling based on ratios of providers to population </a:t>
            </a:r>
            <a:r>
              <a:rPr lang="en-US" sz="3200" b="1" u="sng" dirty="0"/>
              <a:t>to</a:t>
            </a:r>
            <a:r>
              <a:rPr lang="en-US" sz="3200" dirty="0"/>
              <a:t> modeling population health needs addressed by inter-professional teams</a:t>
            </a:r>
          </a:p>
          <a:p>
            <a:r>
              <a:rPr lang="en-US" sz="3200" b="1" u="sng" dirty="0"/>
              <a:t>Explain</a:t>
            </a:r>
            <a:r>
              <a:rPr lang="en-US" sz="3200" dirty="0"/>
              <a:t> how key users can adapt the model to meet workforce needs of different populations (rural vs. urban)</a:t>
            </a:r>
          </a:p>
          <a:p>
            <a:endParaRPr lang="en-US" sz="3200" dirty="0"/>
          </a:p>
          <a:p>
            <a:endParaRPr lang="en-US" sz="3200" dirty="0"/>
          </a:p>
          <a:p>
            <a:endParaRPr lang="en-US" sz="3200" dirty="0"/>
          </a:p>
          <a:p>
            <a:endParaRPr lang="en-US" dirty="0"/>
          </a:p>
        </p:txBody>
      </p:sp>
    </p:spTree>
    <p:extLst>
      <p:ext uri="{BB962C8B-B14F-4D97-AF65-F5344CB8AC3E}">
        <p14:creationId xmlns:p14="http://schemas.microsoft.com/office/powerpoint/2010/main" val="183215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683A31-A2C1-FA48-A8E4-F35A51466B7E}"/>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90978" y="84941"/>
            <a:ext cx="7477908" cy="3451122"/>
          </a:xfrm>
          <a:prstGeom prst="rect">
            <a:avLst/>
          </a:prstGeom>
        </p:spPr>
      </p:pic>
      <p:sp>
        <p:nvSpPr>
          <p:cNvPr id="6" name="TextBox 5">
            <a:extLst>
              <a:ext uri="{FF2B5EF4-FFF2-40B4-BE49-F238E27FC236}">
                <a16:creationId xmlns:a16="http://schemas.microsoft.com/office/drawing/2014/main" id="{C7CDAF7C-B5C0-0C4B-9092-C377B4319E25}"/>
              </a:ext>
            </a:extLst>
          </p:cNvPr>
          <p:cNvSpPr txBox="1"/>
          <p:nvPr/>
        </p:nvSpPr>
        <p:spPr>
          <a:xfrm>
            <a:off x="233422" y="576838"/>
            <a:ext cx="4402238" cy="2144177"/>
          </a:xfrm>
          <a:prstGeom prst="rect">
            <a:avLst/>
          </a:prstGeom>
          <a:noFill/>
        </p:spPr>
        <p:txBody>
          <a:bodyPr wrap="square" rtlCol="0">
            <a:spAutoFit/>
          </a:bodyPr>
          <a:lstStyle/>
          <a:p>
            <a:pPr>
              <a:spcBef>
                <a:spcPts val="1600"/>
              </a:spcBef>
            </a:pPr>
            <a:r>
              <a:rPr lang="en-US" sz="2400" dirty="0"/>
              <a:t>User Interface will show current vs optimal workforce counts</a:t>
            </a:r>
          </a:p>
          <a:p>
            <a:pPr marL="342900" indent="-342900">
              <a:spcBef>
                <a:spcPts val="1600"/>
              </a:spcBef>
              <a:buFont typeface="Arial" panose="020B0604020202020204" pitchFamily="34" charset="0"/>
              <a:buChar char="•"/>
            </a:pPr>
            <a:r>
              <a:rPr lang="en-US" sz="2400" dirty="0"/>
              <a:t>Will allow for users to change current supply numbers and re-run the model analysis</a:t>
            </a:r>
            <a:endParaRPr lang="en-US" sz="2000" dirty="0"/>
          </a:p>
        </p:txBody>
      </p:sp>
      <p:pic>
        <p:nvPicPr>
          <p:cNvPr id="7" name="Picture 6">
            <a:extLst>
              <a:ext uri="{FF2B5EF4-FFF2-40B4-BE49-F238E27FC236}">
                <a16:creationId xmlns:a16="http://schemas.microsoft.com/office/drawing/2014/main" id="{E61B79C6-A757-B740-B577-9337B9043D4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559570"/>
            <a:ext cx="7477907" cy="3127972"/>
          </a:xfrm>
          <a:prstGeom prst="rect">
            <a:avLst/>
          </a:prstGeom>
        </p:spPr>
      </p:pic>
      <p:sp>
        <p:nvSpPr>
          <p:cNvPr id="12" name="TextBox 11">
            <a:extLst>
              <a:ext uri="{FF2B5EF4-FFF2-40B4-BE49-F238E27FC236}">
                <a16:creationId xmlns:a16="http://schemas.microsoft.com/office/drawing/2014/main" id="{C7CDAF7C-B5C0-0C4B-9092-C377B4319E25}"/>
              </a:ext>
            </a:extLst>
          </p:cNvPr>
          <p:cNvSpPr txBox="1"/>
          <p:nvPr/>
        </p:nvSpPr>
        <p:spPr>
          <a:xfrm>
            <a:off x="6108238" y="4154721"/>
            <a:ext cx="5941671" cy="1200329"/>
          </a:xfrm>
          <a:prstGeom prst="rect">
            <a:avLst/>
          </a:prstGeom>
          <a:noFill/>
        </p:spPr>
        <p:txBody>
          <a:bodyPr wrap="square" rtlCol="0">
            <a:spAutoFit/>
          </a:bodyPr>
          <a:lstStyle/>
          <a:p>
            <a:pPr>
              <a:spcBef>
                <a:spcPts val="1600"/>
              </a:spcBef>
            </a:pPr>
            <a:r>
              <a:rPr lang="en-US" sz="2400" dirty="0"/>
              <a:t>For each service in the model, users can modify professional suitability for service delivery score and time values. </a:t>
            </a:r>
            <a:endParaRPr lang="en-US" sz="2000" dirty="0"/>
          </a:p>
        </p:txBody>
      </p:sp>
    </p:spTree>
    <p:extLst>
      <p:ext uri="{BB962C8B-B14F-4D97-AF65-F5344CB8AC3E}">
        <p14:creationId xmlns:p14="http://schemas.microsoft.com/office/powerpoint/2010/main" val="2474233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1A78B0-1002-4C6E-B62E-B798B846CBE5}"/>
              </a:ext>
            </a:extLst>
          </p:cNvPr>
          <p:cNvSpPr>
            <a:spLocks noGrp="1"/>
          </p:cNvSpPr>
          <p:nvPr>
            <p:ph type="body" sz="quarter" idx="12"/>
          </p:nvPr>
        </p:nvSpPr>
        <p:spPr>
          <a:xfrm>
            <a:off x="304713" y="1061801"/>
            <a:ext cx="11519858" cy="5683383"/>
          </a:xfrm>
        </p:spPr>
        <p:txBody>
          <a:bodyPr anchor="t">
            <a:normAutofit/>
          </a:bodyPr>
          <a:lstStyle/>
          <a:p>
            <a:pPr marL="342900" indent="-342900">
              <a:spcBef>
                <a:spcPts val="1200"/>
              </a:spcBef>
              <a:buFont typeface="+mj-lt"/>
              <a:buAutoNum type="arabicPeriod"/>
            </a:pPr>
            <a:r>
              <a:rPr lang="en-US" sz="3600" b="1" dirty="0"/>
              <a:t>Ideal provider staffing</a:t>
            </a:r>
          </a:p>
          <a:p>
            <a:pPr marL="458788" lvl="1" indent="-285750">
              <a:spcBef>
                <a:spcPts val="100"/>
              </a:spcBef>
            </a:pPr>
            <a:r>
              <a:rPr lang="en-US" sz="3600" dirty="0"/>
              <a:t>Given population need, what would be an </a:t>
            </a:r>
            <a:r>
              <a:rPr lang="en-US" sz="3600" i="1" dirty="0"/>
              <a:t>optimal </a:t>
            </a:r>
            <a:r>
              <a:rPr lang="en-US" sz="3600" dirty="0"/>
              <a:t>provider team composition (i.e., types and number of providers)</a:t>
            </a:r>
          </a:p>
          <a:p>
            <a:pPr marL="342900" indent="-342900">
              <a:spcBef>
                <a:spcPts val="1200"/>
              </a:spcBef>
              <a:buFont typeface="+mj-lt"/>
              <a:buAutoNum type="arabicPeriod"/>
            </a:pPr>
            <a:r>
              <a:rPr lang="en-US" sz="3600" b="1" dirty="0"/>
              <a:t>Ideal provider staffing constrained by current providers’ composition</a:t>
            </a:r>
          </a:p>
          <a:p>
            <a:pPr marL="458788" lvl="1" indent="-285750">
              <a:spcBef>
                <a:spcPts val="100"/>
              </a:spcBef>
            </a:pPr>
            <a:r>
              <a:rPr lang="en-US" sz="3600" dirty="0"/>
              <a:t>Given population need and current providers’ composition, what would be an </a:t>
            </a:r>
            <a:r>
              <a:rPr lang="en-US" sz="3600" i="1" dirty="0"/>
              <a:t>optimal </a:t>
            </a:r>
            <a:r>
              <a:rPr lang="en-US" sz="3600" dirty="0"/>
              <a:t>provider team composition</a:t>
            </a:r>
          </a:p>
          <a:p>
            <a:pPr marL="342900" indent="-342900">
              <a:spcBef>
                <a:spcPts val="1200"/>
              </a:spcBef>
              <a:buFont typeface="+mj-lt"/>
              <a:buAutoNum type="arabicPeriod"/>
            </a:pPr>
            <a:r>
              <a:rPr lang="en-US" sz="3600" b="1" dirty="0"/>
              <a:t>Ideal service/task allocation</a:t>
            </a:r>
          </a:p>
          <a:p>
            <a:pPr marL="515938" lvl="1" indent="-342900">
              <a:spcBef>
                <a:spcPts val="100"/>
              </a:spcBef>
            </a:pPr>
            <a:r>
              <a:rPr lang="en-US" sz="3600" dirty="0"/>
              <a:t>Given provider’s current composition, what would be an </a:t>
            </a:r>
            <a:r>
              <a:rPr lang="en-US" sz="3600" i="1" dirty="0"/>
              <a:t>optimal</a:t>
            </a:r>
            <a:r>
              <a:rPr lang="en-US" sz="3600" dirty="0"/>
              <a:t> task/service allocation</a:t>
            </a:r>
            <a:endParaRPr lang="en-US" dirty="0"/>
          </a:p>
          <a:p>
            <a:pPr defTabSz="609649">
              <a:buNone/>
              <a:defRPr/>
            </a:pPr>
            <a:endParaRPr lang="en-US" dirty="0"/>
          </a:p>
        </p:txBody>
      </p:sp>
      <p:sp>
        <p:nvSpPr>
          <p:cNvPr id="7" name="Text Placeholder 6">
            <a:extLst>
              <a:ext uri="{FF2B5EF4-FFF2-40B4-BE49-F238E27FC236}">
                <a16:creationId xmlns:a16="http://schemas.microsoft.com/office/drawing/2014/main" id="{515F7CDA-DCE4-470F-997E-15FE9BF055F0}"/>
              </a:ext>
            </a:extLst>
          </p:cNvPr>
          <p:cNvSpPr>
            <a:spLocks noGrp="1"/>
          </p:cNvSpPr>
          <p:nvPr>
            <p:ph type="body" sz="quarter" idx="15"/>
          </p:nvPr>
        </p:nvSpPr>
        <p:spPr>
          <a:xfrm>
            <a:off x="1771116" y="250271"/>
            <a:ext cx="8587052" cy="552979"/>
          </a:xfrm>
        </p:spPr>
        <p:txBody>
          <a:bodyPr>
            <a:noAutofit/>
          </a:bodyPr>
          <a:lstStyle/>
          <a:p>
            <a:pPr algn="ctr" defTabSz="609649">
              <a:spcBef>
                <a:spcPts val="1467"/>
              </a:spcBef>
              <a:buNone/>
              <a:defRPr/>
            </a:pPr>
            <a:r>
              <a:rPr lang="en-US" sz="4400" b="1" u="sng" dirty="0">
                <a:effectLst>
                  <a:outerShdw blurRad="38100" dist="38100" dir="2700000" algn="tl">
                    <a:srgbClr val="000000">
                      <a:alpha val="43137"/>
                    </a:srgbClr>
                  </a:outerShdw>
                </a:effectLst>
              </a:rPr>
              <a:t>Model Outputs </a:t>
            </a:r>
          </a:p>
        </p:txBody>
      </p:sp>
    </p:spTree>
    <p:extLst>
      <p:ext uri="{BB962C8B-B14F-4D97-AF65-F5344CB8AC3E}">
        <p14:creationId xmlns:p14="http://schemas.microsoft.com/office/powerpoint/2010/main" val="100207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F3E6-7889-334F-85AB-797A2A6B4658}"/>
              </a:ext>
            </a:extLst>
          </p:cNvPr>
          <p:cNvSpPr>
            <a:spLocks noGrp="1"/>
          </p:cNvSpPr>
          <p:nvPr>
            <p:ph type="title"/>
          </p:nvPr>
        </p:nvSpPr>
        <p:spPr>
          <a:xfrm>
            <a:off x="236952" y="365125"/>
            <a:ext cx="5086610" cy="586853"/>
          </a:xfrm>
        </p:spPr>
        <p:txBody>
          <a:bodyPr>
            <a:normAutofit fontScale="90000"/>
          </a:bodyPr>
          <a:lstStyle/>
          <a:p>
            <a:r>
              <a:rPr lang="en-US" b="1" dirty="0"/>
              <a:t>[ideal-staffing] </a:t>
            </a:r>
            <a:br>
              <a:rPr lang="en-US" b="1" dirty="0"/>
            </a:br>
            <a:r>
              <a:rPr lang="en-US" b="1" dirty="0"/>
              <a:t>ex: State of Utah</a:t>
            </a:r>
            <a:endParaRPr lang="en-US" dirty="0"/>
          </a:p>
        </p:txBody>
      </p:sp>
      <p:pic>
        <p:nvPicPr>
          <p:cNvPr id="6" name="Picture 5">
            <a:extLst>
              <a:ext uri="{FF2B5EF4-FFF2-40B4-BE49-F238E27FC236}">
                <a16:creationId xmlns:a16="http://schemas.microsoft.com/office/drawing/2014/main" id="{41B513E9-FEB3-E94E-BF17-4E8CD5D17E7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6043" y="1172872"/>
            <a:ext cx="4494328" cy="2610539"/>
          </a:xfrm>
          <a:prstGeom prst="rect">
            <a:avLst/>
          </a:prstGeom>
        </p:spPr>
      </p:pic>
      <p:pic>
        <p:nvPicPr>
          <p:cNvPr id="8" name="Picture 7">
            <a:extLst>
              <a:ext uri="{FF2B5EF4-FFF2-40B4-BE49-F238E27FC236}">
                <a16:creationId xmlns:a16="http://schemas.microsoft.com/office/drawing/2014/main" id="{63DC4171-F5D7-0344-80C5-C033FA8A0A4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36012" y="87682"/>
            <a:ext cx="6117196" cy="3001300"/>
          </a:xfrm>
          <a:prstGeom prst="rect">
            <a:avLst/>
          </a:prstGeom>
        </p:spPr>
      </p:pic>
      <p:pic>
        <p:nvPicPr>
          <p:cNvPr id="10" name="Picture 9">
            <a:extLst>
              <a:ext uri="{FF2B5EF4-FFF2-40B4-BE49-F238E27FC236}">
                <a16:creationId xmlns:a16="http://schemas.microsoft.com/office/drawing/2014/main" id="{D70668F5-FF38-2545-B32B-DE5AC4DEAD1D}"/>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818" b="7643"/>
          <a:stretch/>
        </p:blipFill>
        <p:spPr>
          <a:xfrm>
            <a:off x="5836012" y="3088982"/>
            <a:ext cx="4523013" cy="4070703"/>
          </a:xfrm>
          <a:prstGeom prst="rect">
            <a:avLst/>
          </a:prstGeom>
        </p:spPr>
      </p:pic>
      <p:pic>
        <p:nvPicPr>
          <p:cNvPr id="15" name="Picture 14">
            <a:extLst>
              <a:ext uri="{FF2B5EF4-FFF2-40B4-BE49-F238E27FC236}">
                <a16:creationId xmlns:a16="http://schemas.microsoft.com/office/drawing/2014/main" id="{5C0F5B43-C41D-EF46-98D4-9D6E1827363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8482" y="3730246"/>
            <a:ext cx="4057397" cy="3237245"/>
          </a:xfrm>
          <a:prstGeom prst="rect">
            <a:avLst/>
          </a:prstGeom>
        </p:spPr>
      </p:pic>
    </p:spTree>
    <p:extLst>
      <p:ext uri="{BB962C8B-B14F-4D97-AF65-F5344CB8AC3E}">
        <p14:creationId xmlns:p14="http://schemas.microsoft.com/office/powerpoint/2010/main" val="3323677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90"/>
            <a:ext cx="10515600" cy="1325563"/>
          </a:xfrm>
        </p:spPr>
        <p:txBody>
          <a:bodyPr/>
          <a:lstStyle/>
          <a:p>
            <a:pPr algn="ctr"/>
            <a:r>
              <a:rPr lang="en-US" b="1" u="sng" dirty="0"/>
              <a:t>What’s Next? A Five Year Timeline…</a:t>
            </a:r>
          </a:p>
        </p:txBody>
      </p:sp>
      <p:sp>
        <p:nvSpPr>
          <p:cNvPr id="3" name="Content Placeholder 2"/>
          <p:cNvSpPr>
            <a:spLocks noGrp="1"/>
          </p:cNvSpPr>
          <p:nvPr>
            <p:ph idx="1"/>
          </p:nvPr>
        </p:nvSpPr>
        <p:spPr>
          <a:xfrm>
            <a:off x="838200" y="1478653"/>
            <a:ext cx="10515600" cy="5266703"/>
          </a:xfrm>
        </p:spPr>
        <p:txBody>
          <a:bodyPr>
            <a:normAutofit lnSpcReduction="10000"/>
          </a:bodyPr>
          <a:lstStyle/>
          <a:p>
            <a:r>
              <a:rPr lang="en-US" sz="3500" dirty="0"/>
              <a:t>Completion of user interface</a:t>
            </a:r>
          </a:p>
          <a:p>
            <a:r>
              <a:rPr lang="en-US" sz="3500" dirty="0"/>
              <a:t>AHRQ Grant</a:t>
            </a:r>
          </a:p>
          <a:p>
            <a:pPr lvl="1" fontAlgn="base"/>
            <a:r>
              <a:rPr lang="en-US" sz="3000" b="1" dirty="0"/>
              <a:t>Aim 1</a:t>
            </a:r>
            <a:r>
              <a:rPr lang="en-US" sz="3000" dirty="0"/>
              <a:t>: Use population health data and evidence-based care guidelines to calculate population based primary healthcare needs.</a:t>
            </a:r>
          </a:p>
          <a:p>
            <a:pPr lvl="1" fontAlgn="base"/>
            <a:r>
              <a:rPr lang="en-US" sz="3000" b="1" dirty="0"/>
              <a:t>Aim 2</a:t>
            </a:r>
            <a:r>
              <a:rPr lang="en-US" sz="3000" dirty="0"/>
              <a:t>: Develop a dynamic model for delivery of services by </a:t>
            </a:r>
            <a:r>
              <a:rPr lang="en-US" sz="3000" dirty="0" err="1"/>
              <a:t>interprofessional</a:t>
            </a:r>
            <a:r>
              <a:rPr lang="en-US" sz="3000" dirty="0"/>
              <a:t> team members in primary care. </a:t>
            </a:r>
          </a:p>
          <a:p>
            <a:pPr lvl="1" fontAlgn="base"/>
            <a:r>
              <a:rPr lang="en-US" sz="3000" b="1" dirty="0"/>
              <a:t>Aim 3</a:t>
            </a:r>
            <a:r>
              <a:rPr lang="en-US" sz="3000" dirty="0"/>
              <a:t>: Refine user interface and document utility of model output for primary care workforce planning</a:t>
            </a:r>
          </a:p>
          <a:p>
            <a:pPr fontAlgn="base"/>
            <a:r>
              <a:rPr lang="en-US" sz="3500" dirty="0"/>
              <a:t>Potential for scalability of modeling to any geographic area or specific care population with suitable data sources. </a:t>
            </a:r>
          </a:p>
          <a:p>
            <a:pPr lvl="1"/>
            <a:endParaRPr lang="en-US" dirty="0"/>
          </a:p>
        </p:txBody>
      </p:sp>
    </p:spTree>
    <p:extLst>
      <p:ext uri="{BB962C8B-B14F-4D97-AF65-F5344CB8AC3E}">
        <p14:creationId xmlns:p14="http://schemas.microsoft.com/office/powerpoint/2010/main" val="1785025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txBox="1">
            <a:spLocks/>
          </p:cNvSpPr>
          <p:nvPr/>
        </p:nvSpPr>
        <p:spPr>
          <a:xfrm>
            <a:off x="1981200" y="692959"/>
            <a:ext cx="8229600" cy="86251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u="sng" dirty="0">
                <a:solidFill>
                  <a:schemeClr val="tx1"/>
                </a:solidFill>
                <a:effectLst>
                  <a:outerShdw blurRad="38100" dist="38100" dir="2700000" algn="tl">
                    <a:srgbClr val="000000">
                      <a:alpha val="43137"/>
                    </a:srgbClr>
                  </a:outerShdw>
                </a:effectLst>
                <a:cs typeface="Century Gothic"/>
              </a:rPr>
              <a:t>Workforce Model Implications</a:t>
            </a:r>
          </a:p>
        </p:txBody>
      </p:sp>
      <p:sp>
        <p:nvSpPr>
          <p:cNvPr id="3" name="TextBox 2"/>
          <p:cNvSpPr txBox="1"/>
          <p:nvPr/>
        </p:nvSpPr>
        <p:spPr>
          <a:xfrm>
            <a:off x="1620346" y="1794014"/>
            <a:ext cx="8951308" cy="4647426"/>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3200" dirty="0"/>
              <a:t>Provide decision makers evidence to support their decisions addressing the primary care workforce shortage, including decisions on:</a:t>
            </a:r>
          </a:p>
          <a:p>
            <a:pPr marL="742950" lvl="1" indent="-285750">
              <a:spcBef>
                <a:spcPts val="1200"/>
              </a:spcBef>
              <a:buFont typeface="Arial" panose="020B0604020202020204" pitchFamily="34" charset="0"/>
              <a:buChar char="•"/>
            </a:pPr>
            <a:r>
              <a:rPr lang="en-US" sz="3200" i="1" dirty="0"/>
              <a:t>Staffing for specific populations (ex: rural vs. urban)</a:t>
            </a:r>
          </a:p>
          <a:p>
            <a:pPr marL="742950" lvl="1" indent="-285750">
              <a:spcBef>
                <a:spcPts val="1200"/>
              </a:spcBef>
              <a:buFont typeface="Arial" panose="020B0604020202020204" pitchFamily="34" charset="0"/>
              <a:buChar char="•"/>
            </a:pPr>
            <a:r>
              <a:rPr lang="en-US" sz="3200" i="1" dirty="0"/>
              <a:t>Funding training pipelines</a:t>
            </a:r>
          </a:p>
          <a:p>
            <a:pPr marL="742950" lvl="1" indent="-285750">
              <a:spcBef>
                <a:spcPts val="1200"/>
              </a:spcBef>
              <a:buFont typeface="Arial" panose="020B0604020202020204" pitchFamily="34" charset="0"/>
              <a:buChar char="•"/>
            </a:pPr>
            <a:r>
              <a:rPr lang="en-US" sz="3200" i="1" dirty="0"/>
              <a:t>Modifying payment model</a:t>
            </a:r>
          </a:p>
          <a:p>
            <a:pPr marL="742950" lvl="1" indent="-285750">
              <a:spcBef>
                <a:spcPts val="1200"/>
              </a:spcBef>
              <a:buFont typeface="Arial" panose="020B0604020202020204" pitchFamily="34" charset="0"/>
              <a:buChar char="•"/>
            </a:pPr>
            <a:r>
              <a:rPr lang="en-US" sz="3200" i="1" dirty="0"/>
              <a:t>Expanding healthcare insurance </a:t>
            </a:r>
          </a:p>
        </p:txBody>
      </p:sp>
    </p:spTree>
    <p:extLst>
      <p:ext uri="{BB962C8B-B14F-4D97-AF65-F5344CB8AC3E}">
        <p14:creationId xmlns:p14="http://schemas.microsoft.com/office/powerpoint/2010/main" val="3964989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3B64-2535-F24E-8D01-46DC34706C58}"/>
              </a:ext>
            </a:extLst>
          </p:cNvPr>
          <p:cNvSpPr txBox="1">
            <a:spLocks/>
          </p:cNvSpPr>
          <p:nvPr/>
        </p:nvSpPr>
        <p:spPr>
          <a:xfrm>
            <a:off x="3459271" y="2847435"/>
            <a:ext cx="5196214" cy="86251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7200" b="1" dirty="0">
                <a:solidFill>
                  <a:schemeClr val="tx1"/>
                </a:solidFill>
                <a:effectLst>
                  <a:outerShdw blurRad="38100" dist="38100" dir="2700000" algn="tl">
                    <a:srgbClr val="000000">
                      <a:alpha val="43137"/>
                    </a:srgbClr>
                  </a:outerShdw>
                </a:effectLst>
                <a:cs typeface="Century Gothic"/>
              </a:rPr>
              <a:t>Thank you!</a:t>
            </a:r>
          </a:p>
        </p:txBody>
      </p:sp>
    </p:spTree>
    <p:extLst>
      <p:ext uri="{BB962C8B-B14F-4D97-AF65-F5344CB8AC3E}">
        <p14:creationId xmlns:p14="http://schemas.microsoft.com/office/powerpoint/2010/main" val="415869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effectLst>
                  <a:outerShdw blurRad="38100" dist="38100" dir="2700000" algn="tl">
                    <a:srgbClr val="000000">
                      <a:alpha val="43137"/>
                    </a:srgbClr>
                  </a:outerShdw>
                </a:effectLst>
              </a:rPr>
              <a:t>Utah Area Health Education Centers (AHEC)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688" y="4159212"/>
            <a:ext cx="7058025" cy="2305050"/>
          </a:xfrm>
          <a:prstGeom prst="rect">
            <a:avLst/>
          </a:prstGeom>
        </p:spPr>
      </p:pic>
      <p:sp>
        <p:nvSpPr>
          <p:cNvPr id="7" name="Content Placeholder 6"/>
          <p:cNvSpPr>
            <a:spLocks noGrp="1"/>
          </p:cNvSpPr>
          <p:nvPr>
            <p:ph idx="1"/>
          </p:nvPr>
        </p:nvSpPr>
        <p:spPr>
          <a:xfrm>
            <a:off x="4442909" y="1690688"/>
            <a:ext cx="7110804" cy="3122893"/>
          </a:xfrm>
        </p:spPr>
        <p:txBody>
          <a:bodyPr>
            <a:normAutofit/>
          </a:bodyPr>
          <a:lstStyle/>
          <a:p>
            <a:pPr marL="0" indent="0" algn="ctr">
              <a:buNone/>
            </a:pPr>
            <a:r>
              <a:rPr lang="en-US" sz="4000" dirty="0"/>
              <a:t>Education for current and future health professionals for practice in medically underserved rural and urban areas.</a:t>
            </a:r>
          </a:p>
        </p:txBody>
      </p:sp>
      <p:pic>
        <p:nvPicPr>
          <p:cNvPr id="9" name="Picture 8" descr="Utah Counties"/>
          <p:cNvPicPr/>
          <p:nvPr/>
        </p:nvPicPr>
        <p:blipFill>
          <a:blip r:embed="rId4">
            <a:extLst>
              <a:ext uri="{28A0092B-C50C-407E-A947-70E740481C1C}">
                <a14:useLocalDpi xmlns:a14="http://schemas.microsoft.com/office/drawing/2010/main" val="0"/>
              </a:ext>
            </a:extLst>
          </a:blip>
          <a:srcRect/>
          <a:stretch>
            <a:fillRect/>
          </a:stretch>
        </p:blipFill>
        <p:spPr bwMode="auto">
          <a:xfrm>
            <a:off x="305455" y="1690688"/>
            <a:ext cx="4001280" cy="4650735"/>
          </a:xfrm>
          <a:prstGeom prst="rect">
            <a:avLst/>
          </a:prstGeom>
          <a:noFill/>
          <a:ln>
            <a:noFill/>
          </a:ln>
        </p:spPr>
      </p:pic>
    </p:spTree>
    <p:extLst>
      <p:ext uri="{BB962C8B-B14F-4D97-AF65-F5344CB8AC3E}">
        <p14:creationId xmlns:p14="http://schemas.microsoft.com/office/powerpoint/2010/main" val="3136797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29F1286-CE03-6B49-9864-52BB50B1FB3C}"/>
              </a:ext>
            </a:extLst>
          </p:cNvPr>
          <p:cNvSpPr>
            <a:spLocks noGrp="1"/>
          </p:cNvSpPr>
          <p:nvPr>
            <p:ph idx="1"/>
          </p:nvPr>
        </p:nvSpPr>
        <p:spPr>
          <a:xfrm>
            <a:off x="1092530" y="1241831"/>
            <a:ext cx="10949049" cy="3746317"/>
          </a:xfrm>
        </p:spPr>
        <p:txBody>
          <a:bodyPr>
            <a:normAutofit/>
          </a:bodyPr>
          <a:lstStyle/>
          <a:p>
            <a:pPr marL="457200" lvl="1" indent="0">
              <a:buNone/>
            </a:pPr>
            <a:r>
              <a:rPr lang="en-US" sz="3200" dirty="0" smtClean="0">
                <a:latin typeface="Arial Narrow" pitchFamily="34" charset="0"/>
              </a:rPr>
              <a:t>Health </a:t>
            </a:r>
            <a:r>
              <a:rPr lang="en-US" sz="3200" dirty="0">
                <a:latin typeface="Arial Narrow" pitchFamily="34" charset="0"/>
              </a:rPr>
              <a:t>care workforce </a:t>
            </a:r>
            <a:r>
              <a:rPr lang="en-US" sz="3200" dirty="0" smtClean="0">
                <a:latin typeface="Arial Narrow" pitchFamily="34" charset="0"/>
              </a:rPr>
              <a:t>analyses: training </a:t>
            </a:r>
            <a:r>
              <a:rPr lang="en-US" sz="3200" dirty="0">
                <a:latin typeface="Arial Narrow" pitchFamily="34" charset="0"/>
              </a:rPr>
              <a:t>capacity and graduate medical education (GME) financing policies. </a:t>
            </a:r>
            <a:endParaRPr lang="en-US" sz="2800" dirty="0">
              <a:latin typeface="Arial Narrow" pitchFamily="34" charset="0"/>
            </a:endParaRPr>
          </a:p>
          <a:p>
            <a:pPr lvl="2">
              <a:buFont typeface="Arial" panose="020B0604020202020204" pitchFamily="34" charset="0"/>
              <a:buChar char="•"/>
            </a:pPr>
            <a:r>
              <a:rPr lang="en-US" sz="3200" dirty="0" smtClean="0">
                <a:latin typeface="Arial Narrow" pitchFamily="34" charset="0"/>
              </a:rPr>
              <a:t>Since 1997 </a:t>
            </a:r>
          </a:p>
          <a:p>
            <a:pPr lvl="2">
              <a:buFont typeface="Arial" panose="020B0604020202020204" pitchFamily="34" charset="0"/>
              <a:buChar char="•"/>
            </a:pPr>
            <a:r>
              <a:rPr lang="en-US" sz="3200" dirty="0" smtClean="0">
                <a:latin typeface="Arial Narrow" pitchFamily="34" charset="0"/>
              </a:rPr>
              <a:t>“</a:t>
            </a:r>
            <a:r>
              <a:rPr lang="en-US" sz="3200" dirty="0">
                <a:latin typeface="Arial Narrow" pitchFamily="34" charset="0"/>
              </a:rPr>
              <a:t>Advise the State Board of Regents and the Legislature on the status and needs of health care professionals in training”</a:t>
            </a:r>
          </a:p>
          <a:p>
            <a:pPr lvl="2"/>
            <a:r>
              <a:rPr lang="en-US" sz="3200" dirty="0" smtClean="0">
                <a:latin typeface="Arial Narrow" pitchFamily="34" charset="0"/>
              </a:rPr>
              <a:t>“Assess </a:t>
            </a:r>
            <a:r>
              <a:rPr lang="en-US" sz="3200" dirty="0">
                <a:latin typeface="Arial Narrow" pitchFamily="34" charset="0"/>
              </a:rPr>
              <a:t>and meet changing market and education needs”</a:t>
            </a:r>
          </a:p>
          <a:p>
            <a:pPr lvl="2"/>
            <a:r>
              <a:rPr lang="en-US" sz="3200" dirty="0" smtClean="0">
                <a:latin typeface="Arial Narrow" pitchFamily="34" charset="0"/>
              </a:rPr>
              <a:t>2014 - </a:t>
            </a:r>
            <a:r>
              <a:rPr lang="en-US" sz="3200" dirty="0">
                <a:latin typeface="Arial Narrow" pitchFamily="34" charset="0"/>
              </a:rPr>
              <a:t>Designated </a:t>
            </a:r>
            <a:r>
              <a:rPr lang="en-US" sz="3200" dirty="0" smtClean="0">
                <a:latin typeface="Arial Narrow" pitchFamily="34" charset="0"/>
              </a:rPr>
              <a:t>Utah’s </a:t>
            </a:r>
            <a:r>
              <a:rPr lang="en-US" sz="3200" dirty="0">
                <a:latin typeface="Arial Narrow" pitchFamily="34" charset="0"/>
              </a:rPr>
              <a:t>Nursing Workforce Information </a:t>
            </a:r>
            <a:r>
              <a:rPr lang="en-US" sz="3200" dirty="0" smtClean="0">
                <a:latin typeface="Arial Narrow" pitchFamily="34" charset="0"/>
              </a:rPr>
              <a:t>Center</a:t>
            </a:r>
            <a:endParaRPr lang="en-US" sz="3200" dirty="0">
              <a:latin typeface="Arial Narrow" pitchFamily="34" charset="0"/>
            </a:endParaRPr>
          </a:p>
          <a:p>
            <a:endParaRPr lang="en-US" sz="2400" dirty="0"/>
          </a:p>
        </p:txBody>
      </p:sp>
      <p:sp>
        <p:nvSpPr>
          <p:cNvPr id="5" name="Title 1">
            <a:extLst>
              <a:ext uri="{FF2B5EF4-FFF2-40B4-BE49-F238E27FC236}">
                <a16:creationId xmlns:a16="http://schemas.microsoft.com/office/drawing/2014/main" id="{ADD3BD0A-5640-F348-B28F-5F7D75986C1E}"/>
              </a:ext>
            </a:extLst>
          </p:cNvPr>
          <p:cNvSpPr>
            <a:spLocks noGrp="1"/>
          </p:cNvSpPr>
          <p:nvPr>
            <p:ph type="title"/>
          </p:nvPr>
        </p:nvSpPr>
        <p:spPr>
          <a:xfrm>
            <a:off x="814449" y="214554"/>
            <a:ext cx="10515600" cy="1069228"/>
          </a:xfrm>
        </p:spPr>
        <p:txBody>
          <a:bodyPr/>
          <a:lstStyle/>
          <a:p>
            <a:pPr algn="ctr"/>
            <a:r>
              <a:rPr lang="en-US" b="1" u="sng" dirty="0">
                <a:effectLst>
                  <a:outerShdw blurRad="38100" dist="38100" dir="2700000" algn="tl">
                    <a:srgbClr val="000000">
                      <a:alpha val="43137"/>
                    </a:srgbClr>
                  </a:outerShdw>
                </a:effectLst>
              </a:rPr>
              <a:t>Utah Medical Education Council</a:t>
            </a:r>
          </a:p>
        </p:txBody>
      </p:sp>
      <p:pic>
        <p:nvPicPr>
          <p:cNvPr id="6" name="Picture 2" descr="C:\Users\jhalford\Desktop\logo-seal.png">
            <a:extLst>
              <a:ext uri="{FF2B5EF4-FFF2-40B4-BE49-F238E27FC236}">
                <a16:creationId xmlns:a16="http://schemas.microsoft.com/office/drawing/2014/main" id="{D56350FA-156A-EE45-A293-7E724664B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930" y="4946197"/>
            <a:ext cx="1819835" cy="18198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radio tower signal">
            <a:extLst>
              <a:ext uri="{FF2B5EF4-FFF2-40B4-BE49-F238E27FC236}">
                <a16:creationId xmlns:a16="http://schemas.microsoft.com/office/drawing/2014/main" id="{4AD36A5A-C365-C447-93F2-F38F766096E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171" y="3774016"/>
            <a:ext cx="2159258" cy="287746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a:extLst>
              <a:ext uri="{FF2B5EF4-FFF2-40B4-BE49-F238E27FC236}">
                <a16:creationId xmlns:a16="http://schemas.microsoft.com/office/drawing/2014/main" id="{3905EDA5-F7C2-194A-8550-791DF263624B}"/>
              </a:ext>
            </a:extLst>
          </p:cNvPr>
          <p:cNvSpPr/>
          <p:nvPr/>
        </p:nvSpPr>
        <p:spPr>
          <a:xfrm>
            <a:off x="3175129" y="5567829"/>
            <a:ext cx="5234125" cy="707886"/>
          </a:xfrm>
          <a:prstGeom prst="rect">
            <a:avLst/>
          </a:prstGeom>
        </p:spPr>
        <p:txBody>
          <a:bodyPr wrap="none">
            <a:spAutoFit/>
          </a:bodyPr>
          <a:lstStyle/>
          <a:p>
            <a:r>
              <a:rPr lang="en-US" sz="4000" dirty="0">
                <a:solidFill>
                  <a:sysClr val="windowText" lastClr="000000"/>
                </a:solidFill>
              </a:rPr>
              <a:t>https://umec.utah.gov/</a:t>
            </a:r>
          </a:p>
        </p:txBody>
      </p:sp>
    </p:spTree>
    <p:extLst>
      <p:ext uri="{BB962C8B-B14F-4D97-AF65-F5344CB8AC3E}">
        <p14:creationId xmlns:p14="http://schemas.microsoft.com/office/powerpoint/2010/main" val="341753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767341" y="5251705"/>
            <a:ext cx="10521863" cy="1446911"/>
            <a:chOff x="965665" y="3936427"/>
            <a:chExt cx="7231328" cy="2203705"/>
          </a:xfrm>
        </p:grpSpPr>
        <p:pic>
          <p:nvPicPr>
            <p:cNvPr id="2" name="Picture 12" descr="Image result for people in ut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7316" y="3936429"/>
              <a:ext cx="2482332" cy="2203703"/>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16" descr="Image result for logan ut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665" y="3936427"/>
              <a:ext cx="2474217" cy="2203704"/>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5559" y="3936427"/>
              <a:ext cx="2341434" cy="220370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8" name="TextBox 7"/>
          <p:cNvSpPr txBox="1"/>
          <p:nvPr/>
        </p:nvSpPr>
        <p:spPr>
          <a:xfrm>
            <a:off x="1252962" y="390011"/>
            <a:ext cx="9452759" cy="769441"/>
          </a:xfrm>
          <a:prstGeom prst="rect">
            <a:avLst/>
          </a:prstGeom>
          <a:noFill/>
        </p:spPr>
        <p:txBody>
          <a:bodyPr wrap="square" rtlCol="0">
            <a:spAutoFit/>
          </a:bodyPr>
          <a:lstStyle/>
          <a:p>
            <a:pPr algn="ctr"/>
            <a:r>
              <a:rPr lang="en-US" sz="4400" b="1" u="sng"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Utah Population: Very Rural, Very Urban</a:t>
            </a:r>
          </a:p>
        </p:txBody>
      </p:sp>
      <p:sp>
        <p:nvSpPr>
          <p:cNvPr id="5" name="TextBox 4"/>
          <p:cNvSpPr txBox="1"/>
          <p:nvPr/>
        </p:nvSpPr>
        <p:spPr>
          <a:xfrm>
            <a:off x="676894" y="1544173"/>
            <a:ext cx="11174680" cy="3170099"/>
          </a:xfrm>
          <a:prstGeom prst="rect">
            <a:avLst/>
          </a:prstGeom>
          <a:noFill/>
        </p:spPr>
        <p:txBody>
          <a:bodyPr wrap="square" rtlCol="0">
            <a:spAutoFit/>
          </a:bodyPr>
          <a:lstStyle/>
          <a:p>
            <a:pPr marL="182880">
              <a:buFont typeface="Arial" panose="020B0604020202020204" pitchFamily="34" charset="0"/>
              <a:buChar char="•"/>
            </a:pPr>
            <a:r>
              <a:rPr lang="en-US" sz="4000" b="1" dirty="0"/>
              <a:t>Third fastest growing </a:t>
            </a:r>
            <a:r>
              <a:rPr lang="en-US" sz="4000" dirty="0"/>
              <a:t>state</a:t>
            </a:r>
          </a:p>
          <a:p>
            <a:pPr marL="182880">
              <a:spcBef>
                <a:spcPts val="1200"/>
              </a:spcBef>
              <a:buFont typeface="Arial" panose="020B0604020202020204" pitchFamily="34" charset="0"/>
              <a:buChar char="•"/>
            </a:pPr>
            <a:r>
              <a:rPr lang="en-US" sz="4000" b="1" dirty="0"/>
              <a:t>8th most urbanized </a:t>
            </a:r>
            <a:r>
              <a:rPr lang="en-US" sz="4000" dirty="0"/>
              <a:t>state:</a:t>
            </a:r>
            <a:r>
              <a:rPr lang="en-US" sz="4000" b="1" dirty="0"/>
              <a:t> </a:t>
            </a:r>
            <a:r>
              <a:rPr lang="en-US" sz="4000" dirty="0"/>
              <a:t>75% of the population in four urban counties (Davis, Weber, Salt Lake, Utah) </a:t>
            </a:r>
          </a:p>
          <a:p>
            <a:pPr marL="182880">
              <a:spcBef>
                <a:spcPts val="1200"/>
              </a:spcBef>
              <a:buFont typeface="Arial" panose="020B0604020202020204" pitchFamily="34" charset="0"/>
              <a:buChar char="•"/>
            </a:pPr>
            <a:r>
              <a:rPr lang="en-US" sz="4000" dirty="0"/>
              <a:t> </a:t>
            </a:r>
            <a:r>
              <a:rPr lang="en-US" sz="4000" b="1" dirty="0"/>
              <a:t>96% </a:t>
            </a:r>
            <a:r>
              <a:rPr lang="en-US" sz="4000" dirty="0"/>
              <a:t>of the land is </a:t>
            </a:r>
            <a:r>
              <a:rPr lang="en-US" sz="4000" b="1" dirty="0"/>
              <a:t>rural or frontier</a:t>
            </a:r>
          </a:p>
          <a:p>
            <a:endParaRPr lang="en-US" sz="2000" dirty="0"/>
          </a:p>
        </p:txBody>
      </p:sp>
    </p:spTree>
    <p:extLst>
      <p:ext uri="{BB962C8B-B14F-4D97-AF65-F5344CB8AC3E}">
        <p14:creationId xmlns:p14="http://schemas.microsoft.com/office/powerpoint/2010/main" val="702906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29037" y="457200"/>
            <a:ext cx="4733925" cy="5943600"/>
          </a:xfrm>
          <a:prstGeom prst="rect">
            <a:avLst/>
          </a:prstGeom>
          <a:solidFill>
            <a:schemeClr val="accent1">
              <a:alpha val="23000"/>
            </a:schemeClr>
          </a:solidFill>
        </p:spPr>
      </p:pic>
      <p:sp>
        <p:nvSpPr>
          <p:cNvPr id="2" name="Title 1">
            <a:extLst>
              <a:ext uri="{FF2B5EF4-FFF2-40B4-BE49-F238E27FC236}">
                <a16:creationId xmlns:a16="http://schemas.microsoft.com/office/drawing/2014/main" id="{5E46E783-C3B0-9640-8718-C4C19AEC490F}"/>
              </a:ext>
            </a:extLst>
          </p:cNvPr>
          <p:cNvSpPr>
            <a:spLocks noGrp="1"/>
          </p:cNvSpPr>
          <p:nvPr>
            <p:ph type="title"/>
          </p:nvPr>
        </p:nvSpPr>
        <p:spPr>
          <a:xfrm>
            <a:off x="493251" y="233387"/>
            <a:ext cx="11176000" cy="1329595"/>
          </a:xfrm>
        </p:spPr>
        <p:txBody>
          <a:bodyPr/>
          <a:lstStyle/>
          <a:p>
            <a:pPr algn="ctr"/>
            <a:r>
              <a:rPr lang="en-US" b="1" u="sng" dirty="0" smtClean="0">
                <a:effectLst>
                  <a:outerShdw blurRad="38100" dist="38100" dir="2700000" algn="tl">
                    <a:srgbClr val="000000">
                      <a:alpha val="43137"/>
                    </a:srgbClr>
                  </a:outerShdw>
                </a:effectLst>
              </a:rPr>
              <a:t>Utah’s Changing </a:t>
            </a:r>
            <a:r>
              <a:rPr lang="en-US" b="1" u="sng" dirty="0">
                <a:effectLst>
                  <a:outerShdw blurRad="38100" dist="38100" dir="2700000" algn="tl">
                    <a:srgbClr val="000000">
                      <a:alpha val="43137"/>
                    </a:srgbClr>
                  </a:outerShdw>
                </a:effectLst>
              </a:rPr>
              <a:t>Health Care Needs </a:t>
            </a:r>
          </a:p>
        </p:txBody>
      </p:sp>
      <p:sp>
        <p:nvSpPr>
          <p:cNvPr id="5" name="Content Placeholder 5">
            <a:extLst>
              <a:ext uri="{FF2B5EF4-FFF2-40B4-BE49-F238E27FC236}">
                <a16:creationId xmlns:a16="http://schemas.microsoft.com/office/drawing/2014/main" id="{1FC831FF-BDEE-F84E-92DA-335367AEBCD5}"/>
              </a:ext>
            </a:extLst>
          </p:cNvPr>
          <p:cNvSpPr txBox="1">
            <a:spLocks/>
          </p:cNvSpPr>
          <p:nvPr/>
        </p:nvSpPr>
        <p:spPr>
          <a:xfrm>
            <a:off x="83127" y="2078574"/>
            <a:ext cx="12108873" cy="4739239"/>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buFont typeface="Arial" panose="020B0604020202020204" pitchFamily="34" charset="0"/>
              <a:buChar char="•"/>
            </a:pPr>
            <a:r>
              <a:rPr lang="en-US" sz="3600" dirty="0"/>
              <a:t>Utah’s </a:t>
            </a:r>
            <a:r>
              <a:rPr lang="en-US" sz="3600" b="1" dirty="0"/>
              <a:t>health care spending growth</a:t>
            </a:r>
            <a:r>
              <a:rPr lang="en-US" sz="3600" dirty="0"/>
              <a:t>: one of fastest in country</a:t>
            </a:r>
          </a:p>
          <a:p>
            <a:pPr>
              <a:lnSpc>
                <a:spcPct val="100000"/>
              </a:lnSpc>
              <a:spcBef>
                <a:spcPts val="600"/>
              </a:spcBef>
              <a:buFont typeface="Arial" panose="020B0604020202020204" pitchFamily="34" charset="0"/>
              <a:buChar char="•"/>
            </a:pPr>
            <a:r>
              <a:rPr lang="en-US" sz="3600" dirty="0"/>
              <a:t>Percent </a:t>
            </a:r>
            <a:r>
              <a:rPr lang="en-US" sz="3600" b="1" dirty="0"/>
              <a:t>65 and older</a:t>
            </a:r>
            <a:r>
              <a:rPr lang="en-US" sz="3600" dirty="0"/>
              <a:t>: double in next 50 years</a:t>
            </a:r>
          </a:p>
          <a:p>
            <a:pPr>
              <a:lnSpc>
                <a:spcPct val="100000"/>
              </a:lnSpc>
              <a:spcBef>
                <a:spcPts val="600"/>
              </a:spcBef>
              <a:buFont typeface="Arial" panose="020B0604020202020204" pitchFamily="34" charset="0"/>
              <a:buChar char="•"/>
            </a:pPr>
            <a:r>
              <a:rPr lang="en-US" sz="3600" dirty="0"/>
              <a:t>Large </a:t>
            </a:r>
            <a:r>
              <a:rPr lang="en-US" sz="3600" b="1" dirty="0"/>
              <a:t>income gaps </a:t>
            </a:r>
            <a:r>
              <a:rPr lang="en-US" sz="3600" dirty="0"/>
              <a:t>between populations, counties</a:t>
            </a:r>
          </a:p>
          <a:p>
            <a:pPr>
              <a:lnSpc>
                <a:spcPct val="100000"/>
              </a:lnSpc>
              <a:spcBef>
                <a:spcPts val="600"/>
              </a:spcBef>
              <a:buFont typeface="Arial" panose="020B0604020202020204" pitchFamily="34" charset="0"/>
              <a:buChar char="•"/>
            </a:pPr>
            <a:r>
              <a:rPr lang="en-US" sz="3600" dirty="0"/>
              <a:t>Population </a:t>
            </a:r>
            <a:r>
              <a:rPr lang="en-US" sz="3600" b="1" dirty="0"/>
              <a:t>health</a:t>
            </a:r>
            <a:r>
              <a:rPr lang="en-US" sz="3600" dirty="0"/>
              <a:t> </a:t>
            </a:r>
            <a:r>
              <a:rPr lang="en-US" sz="3600" b="1" dirty="0"/>
              <a:t>declining</a:t>
            </a:r>
            <a:r>
              <a:rPr lang="en-US" sz="3600" dirty="0"/>
              <a:t>: #5 in 2018, down from #1</a:t>
            </a:r>
          </a:p>
          <a:p>
            <a:pPr>
              <a:lnSpc>
                <a:spcPct val="100000"/>
              </a:lnSpc>
              <a:spcBef>
                <a:spcPts val="600"/>
              </a:spcBef>
              <a:buFont typeface="Arial" panose="020B0604020202020204" pitchFamily="34" charset="0"/>
              <a:buChar char="•"/>
            </a:pPr>
            <a:r>
              <a:rPr lang="en-US" sz="3600" b="1" dirty="0"/>
              <a:t>Increasing</a:t>
            </a:r>
            <a:r>
              <a:rPr lang="en-US" sz="3600" dirty="0"/>
              <a:t> mental health needs, substance use disorders, disparities in access and social determinants of health</a:t>
            </a:r>
          </a:p>
          <a:p>
            <a:pPr marL="0" indent="0">
              <a:lnSpc>
                <a:spcPct val="100000"/>
              </a:lnSpc>
              <a:buNone/>
            </a:pPr>
            <a:endParaRPr lang="en-US" sz="2800" dirty="0"/>
          </a:p>
        </p:txBody>
      </p:sp>
      <p:sp>
        <p:nvSpPr>
          <p:cNvPr id="6" name="TextBox 5">
            <a:extLst>
              <a:ext uri="{FF2B5EF4-FFF2-40B4-BE49-F238E27FC236}">
                <a16:creationId xmlns:a16="http://schemas.microsoft.com/office/drawing/2014/main" id="{ED96A631-7157-A24F-9D9E-DD30C7ECDC6B}"/>
              </a:ext>
            </a:extLst>
          </p:cNvPr>
          <p:cNvSpPr txBox="1"/>
          <p:nvPr/>
        </p:nvSpPr>
        <p:spPr>
          <a:xfrm>
            <a:off x="241161" y="6344828"/>
            <a:ext cx="10835238" cy="307777"/>
          </a:xfrm>
          <a:prstGeom prst="rect">
            <a:avLst/>
          </a:prstGeom>
          <a:noFill/>
        </p:spPr>
        <p:txBody>
          <a:bodyPr wrap="square" rtlCol="0">
            <a:spAutoFit/>
          </a:bodyPr>
          <a:lstStyle/>
          <a:p>
            <a:r>
              <a:rPr lang="en-US" sz="1400" dirty="0"/>
              <a:t>Source: https://gardner.utah.edu/wp-content/uploads/HealthCareNeedsReportJan2019.pdf</a:t>
            </a:r>
          </a:p>
        </p:txBody>
      </p:sp>
    </p:spTree>
    <p:extLst>
      <p:ext uri="{BB962C8B-B14F-4D97-AF65-F5344CB8AC3E}">
        <p14:creationId xmlns:p14="http://schemas.microsoft.com/office/powerpoint/2010/main" val="29065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000386053"/>
              </p:ext>
            </p:extLst>
          </p:nvPr>
        </p:nvGraphicFramePr>
        <p:xfrm>
          <a:off x="542441" y="418357"/>
          <a:ext cx="10926305" cy="5340809"/>
        </p:xfrm>
        <a:graphic>
          <a:graphicData uri="http://schemas.openxmlformats.org/drawingml/2006/chart">
            <c:chart xmlns:c="http://schemas.openxmlformats.org/drawingml/2006/chart" xmlns:r="http://schemas.openxmlformats.org/officeDocument/2006/relationships" r:id="rId3"/>
          </a:graphicData>
        </a:graphic>
      </p:graphicFrame>
      <p:sp>
        <p:nvSpPr>
          <p:cNvPr id="5" name="Star: 5 Points 1">
            <a:extLst>
              <a:ext uri="{FF2B5EF4-FFF2-40B4-BE49-F238E27FC236}">
                <a16:creationId xmlns:a16="http://schemas.microsoft.com/office/drawing/2014/main" id="{F024863E-3C27-48F8-83A1-47600C62A75C}"/>
              </a:ext>
            </a:extLst>
          </p:cNvPr>
          <p:cNvSpPr/>
          <p:nvPr/>
        </p:nvSpPr>
        <p:spPr>
          <a:xfrm>
            <a:off x="8974570" y="1822315"/>
            <a:ext cx="361860" cy="378111"/>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231400" y="1611433"/>
            <a:ext cx="1535669" cy="1477328"/>
          </a:xfrm>
          <a:prstGeom prst="rect">
            <a:avLst/>
          </a:prstGeom>
        </p:spPr>
        <p:txBody>
          <a:bodyPr wrap="square">
            <a:spAutoFit/>
          </a:bodyPr>
          <a:lstStyle/>
          <a:p>
            <a:pPr algn="ctr"/>
            <a:r>
              <a:rPr lang="en-US" b="1" dirty="0"/>
              <a:t>U.S. Average Ratio: 91.1 Primary Care Physicians-Per- 100,000</a:t>
            </a:r>
          </a:p>
        </p:txBody>
      </p:sp>
      <p:sp>
        <p:nvSpPr>
          <p:cNvPr id="4" name="Rectangle 3">
            <a:extLst>
              <a:ext uri="{FF2B5EF4-FFF2-40B4-BE49-F238E27FC236}">
                <a16:creationId xmlns:a16="http://schemas.microsoft.com/office/drawing/2014/main" id="{10D15D76-74A7-CB4F-AF3E-2466ABC3D554}"/>
              </a:ext>
            </a:extLst>
          </p:cNvPr>
          <p:cNvSpPr/>
          <p:nvPr/>
        </p:nvSpPr>
        <p:spPr>
          <a:xfrm>
            <a:off x="1541929" y="5902885"/>
            <a:ext cx="9663953" cy="369332"/>
          </a:xfrm>
          <a:prstGeom prst="rect">
            <a:avLst/>
          </a:prstGeom>
        </p:spPr>
        <p:txBody>
          <a:bodyPr wrap="square">
            <a:spAutoFit/>
          </a:bodyPr>
          <a:lstStyle/>
          <a:p>
            <a:pPr marL="182880">
              <a:spcBef>
                <a:spcPts val="1200"/>
              </a:spcBef>
              <a:buFont typeface="Arial" panose="020B0604020202020204" pitchFamily="34" charset="0"/>
              <a:buChar char="•"/>
            </a:pPr>
            <a:r>
              <a:rPr lang="en-US" dirty="0"/>
              <a:t>Utah is ranked 49th in the nation for primary care physician-per-100,000 population ratio (</a:t>
            </a:r>
            <a:r>
              <a:rPr lang="en-US" i="1" dirty="0"/>
              <a:t>AAMC</a:t>
            </a:r>
            <a:r>
              <a:rPr lang="en-US" dirty="0"/>
              <a:t>)</a:t>
            </a:r>
          </a:p>
        </p:txBody>
      </p:sp>
      <p:sp>
        <p:nvSpPr>
          <p:cNvPr id="7" name="TextBox 6">
            <a:extLst>
              <a:ext uri="{FF2B5EF4-FFF2-40B4-BE49-F238E27FC236}">
                <a16:creationId xmlns:a16="http://schemas.microsoft.com/office/drawing/2014/main" id="{5BC71328-3C0C-AE43-BD5F-B7A02DE87888}"/>
              </a:ext>
            </a:extLst>
          </p:cNvPr>
          <p:cNvSpPr txBox="1"/>
          <p:nvPr/>
        </p:nvSpPr>
        <p:spPr>
          <a:xfrm>
            <a:off x="9137301" y="5342965"/>
            <a:ext cx="2724657" cy="276999"/>
          </a:xfrm>
          <a:prstGeom prst="rect">
            <a:avLst/>
          </a:prstGeom>
          <a:noFill/>
        </p:spPr>
        <p:txBody>
          <a:bodyPr wrap="none" rtlCol="0">
            <a:spAutoFit/>
          </a:bodyPr>
          <a:lstStyle/>
          <a:p>
            <a:r>
              <a:rPr lang="en-US" sz="1200" dirty="0"/>
              <a:t>Source: UMEC Workforce Supply Surveys</a:t>
            </a:r>
          </a:p>
        </p:txBody>
      </p:sp>
    </p:spTree>
    <p:extLst>
      <p:ext uri="{BB962C8B-B14F-4D97-AF65-F5344CB8AC3E}">
        <p14:creationId xmlns:p14="http://schemas.microsoft.com/office/powerpoint/2010/main" val="2035605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3A590-1024-5E46-81E2-9ADEEFA76894}"/>
              </a:ext>
            </a:extLst>
          </p:cNvPr>
          <p:cNvSpPr>
            <a:spLocks noGrp="1"/>
          </p:cNvSpPr>
          <p:nvPr>
            <p:ph type="title"/>
          </p:nvPr>
        </p:nvSpPr>
        <p:spPr>
          <a:xfrm>
            <a:off x="838199" y="167709"/>
            <a:ext cx="10515600" cy="1325563"/>
          </a:xfrm>
        </p:spPr>
        <p:txBody>
          <a:bodyPr>
            <a:normAutofit/>
          </a:bodyPr>
          <a:lstStyle/>
          <a:p>
            <a:pPr algn="ctr"/>
            <a:r>
              <a:rPr lang="en-US" b="1" u="sng" dirty="0">
                <a:effectLst>
                  <a:outerShdw blurRad="38100" dist="38100" dir="2700000" algn="tl">
                    <a:srgbClr val="000000">
                      <a:alpha val="43137"/>
                    </a:srgbClr>
                  </a:outerShdw>
                </a:effectLst>
              </a:rPr>
              <a:t>Can’t we just look at Supply vs. Demand?</a:t>
            </a:r>
            <a:br>
              <a:rPr lang="en-US" b="1" u="sng" dirty="0">
                <a:effectLst>
                  <a:outerShdw blurRad="38100" dist="38100" dir="2700000" algn="tl">
                    <a:srgbClr val="000000">
                      <a:alpha val="43137"/>
                    </a:srgbClr>
                  </a:outerShdw>
                </a:effectLst>
              </a:rPr>
            </a:br>
            <a:r>
              <a:rPr lang="en-US" b="1" i="1" u="sng" dirty="0">
                <a:effectLst>
                  <a:outerShdw blurRad="38100" dist="38100" dir="2700000" algn="tl">
                    <a:srgbClr val="000000">
                      <a:alpha val="43137"/>
                    </a:srgbClr>
                  </a:outerShdw>
                </a:effectLst>
              </a:rPr>
              <a:t>(Nope!) </a:t>
            </a:r>
          </a:p>
        </p:txBody>
      </p:sp>
      <p:sp>
        <p:nvSpPr>
          <p:cNvPr id="3" name="Content Placeholder 2">
            <a:extLst>
              <a:ext uri="{FF2B5EF4-FFF2-40B4-BE49-F238E27FC236}">
                <a16:creationId xmlns:a16="http://schemas.microsoft.com/office/drawing/2014/main" id="{29327009-C956-874A-B7F9-BF60A79695F7}"/>
              </a:ext>
            </a:extLst>
          </p:cNvPr>
          <p:cNvSpPr>
            <a:spLocks noGrp="1"/>
          </p:cNvSpPr>
          <p:nvPr>
            <p:ph idx="1"/>
          </p:nvPr>
        </p:nvSpPr>
        <p:spPr>
          <a:xfrm>
            <a:off x="463139" y="1690688"/>
            <a:ext cx="11162804" cy="4508231"/>
          </a:xfrm>
        </p:spPr>
        <p:txBody>
          <a:bodyPr>
            <a:noAutofit/>
          </a:bodyPr>
          <a:lstStyle/>
          <a:p>
            <a:pPr marL="0" indent="0">
              <a:buNone/>
            </a:pPr>
            <a:r>
              <a:rPr lang="en-US" sz="3600" dirty="0"/>
              <a:t>“Expressed demand will only provide a sound basis for workforce planning where supply and demand meet (or at least approximate) the conditions of the </a:t>
            </a:r>
            <a:r>
              <a:rPr lang="en-US" sz="3600" b="1" dirty="0"/>
              <a:t>perfect market</a:t>
            </a:r>
            <a:r>
              <a:rPr lang="en-US" sz="3600" dirty="0"/>
              <a:t>. But this </a:t>
            </a:r>
            <a:r>
              <a:rPr lang="en-US" sz="3600" b="1" dirty="0"/>
              <a:t>applies to neither healthcare nor the health workforce </a:t>
            </a:r>
            <a:r>
              <a:rPr lang="en-US" sz="3600" dirty="0"/>
              <a:t>because of </a:t>
            </a:r>
            <a:r>
              <a:rPr lang="en-US" sz="3600" b="1" dirty="0"/>
              <a:t>constraints on supply </a:t>
            </a:r>
            <a:r>
              <a:rPr lang="en-US" sz="3600" dirty="0"/>
              <a:t>(e.g., through registration of professions, restrictions on scope of practice and models of care, and limits on education and training places) </a:t>
            </a:r>
            <a:r>
              <a:rPr lang="en-US" sz="3600" b="1" dirty="0"/>
              <a:t>and</a:t>
            </a:r>
            <a:r>
              <a:rPr lang="en-US" sz="3600" dirty="0"/>
              <a:t> </a:t>
            </a:r>
            <a:r>
              <a:rPr lang="en-US" sz="3600" b="1" dirty="0"/>
              <a:t>demand </a:t>
            </a:r>
            <a:r>
              <a:rPr lang="en-US" sz="3600" dirty="0"/>
              <a:t>distorted by pervasive knowledge failures and third-party payment.”</a:t>
            </a:r>
          </a:p>
          <a:p>
            <a:pPr marL="0" indent="0" algn="ctr">
              <a:buNone/>
            </a:pPr>
            <a:endParaRPr lang="en-US" sz="3600" dirty="0"/>
          </a:p>
        </p:txBody>
      </p:sp>
      <p:sp>
        <p:nvSpPr>
          <p:cNvPr id="4" name="TextBox 3">
            <a:extLst>
              <a:ext uri="{FF2B5EF4-FFF2-40B4-BE49-F238E27FC236}">
                <a16:creationId xmlns:a16="http://schemas.microsoft.com/office/drawing/2014/main" id="{3D928BA9-962C-3045-8C4F-16366F6030DE}"/>
              </a:ext>
            </a:extLst>
          </p:cNvPr>
          <p:cNvSpPr txBox="1"/>
          <p:nvPr/>
        </p:nvSpPr>
        <p:spPr>
          <a:xfrm>
            <a:off x="240082" y="6396335"/>
            <a:ext cx="11711835" cy="461665"/>
          </a:xfrm>
          <a:prstGeom prst="rect">
            <a:avLst/>
          </a:prstGeom>
          <a:noFill/>
        </p:spPr>
        <p:txBody>
          <a:bodyPr wrap="square" rtlCol="0">
            <a:spAutoFit/>
          </a:bodyPr>
          <a:lstStyle/>
          <a:p>
            <a:r>
              <a:rPr lang="en-US" sz="1200" dirty="0"/>
              <a:t>Source: ﻿An evidence-based health workforce model for primary and community care. Segal and Leach Implementation Science 2011, 6:93 http://www.implementationscience.com/content/6/1/93</a:t>
            </a:r>
          </a:p>
        </p:txBody>
      </p:sp>
    </p:spTree>
    <p:extLst>
      <p:ext uri="{BB962C8B-B14F-4D97-AF65-F5344CB8AC3E}">
        <p14:creationId xmlns:p14="http://schemas.microsoft.com/office/powerpoint/2010/main" val="128442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effectLst>
                  <a:outerShdw blurRad="38100" dist="38100" dir="2700000" algn="tl">
                    <a:srgbClr val="000000">
                      <a:alpha val="43137"/>
                    </a:srgbClr>
                  </a:outerShdw>
                </a:effectLst>
              </a:rPr>
              <a:t>Can’t we just look at Supply vs. Demand?</a:t>
            </a:r>
            <a:br>
              <a:rPr lang="en-US" b="1" u="sng" dirty="0">
                <a:effectLst>
                  <a:outerShdw blurRad="38100" dist="38100" dir="2700000" algn="tl">
                    <a:srgbClr val="000000">
                      <a:alpha val="43137"/>
                    </a:srgbClr>
                  </a:outerShdw>
                </a:effectLst>
              </a:rPr>
            </a:br>
            <a:r>
              <a:rPr lang="en-US" b="1" i="1" u="sng" dirty="0">
                <a:effectLst>
                  <a:outerShdw blurRad="38100" dist="38100" dir="2700000" algn="tl">
                    <a:srgbClr val="000000">
                      <a:alpha val="43137"/>
                    </a:srgbClr>
                  </a:outerShdw>
                </a:effectLst>
              </a:rPr>
              <a:t>(Nope!) </a:t>
            </a:r>
            <a:endParaRPr lang="en-US" dirty="0"/>
          </a:p>
        </p:txBody>
      </p:sp>
      <p:sp>
        <p:nvSpPr>
          <p:cNvPr id="3" name="Content Placeholder 2"/>
          <p:cNvSpPr>
            <a:spLocks noGrp="1"/>
          </p:cNvSpPr>
          <p:nvPr>
            <p:ph idx="1"/>
          </p:nvPr>
        </p:nvSpPr>
        <p:spPr/>
        <p:txBody>
          <a:bodyPr/>
          <a:lstStyle/>
          <a:p>
            <a:pPr marL="0" indent="0">
              <a:buNone/>
            </a:pPr>
            <a:r>
              <a:rPr lang="en-US" sz="3200" dirty="0" smtClean="0"/>
              <a:t>Health workforce is not a perfect market – it has constraints:</a:t>
            </a:r>
          </a:p>
          <a:p>
            <a:r>
              <a:rPr lang="en-US" sz="3200" dirty="0" smtClean="0"/>
              <a:t>On supply: </a:t>
            </a:r>
          </a:p>
          <a:p>
            <a:pPr lvl="1"/>
            <a:r>
              <a:rPr lang="en-US" sz="2800" dirty="0" smtClean="0"/>
              <a:t>Registration</a:t>
            </a:r>
          </a:p>
          <a:p>
            <a:pPr lvl="1"/>
            <a:r>
              <a:rPr lang="en-US" sz="2800" dirty="0"/>
              <a:t>S</a:t>
            </a:r>
            <a:r>
              <a:rPr lang="en-US" sz="2800" dirty="0" smtClean="0"/>
              <a:t>cope </a:t>
            </a:r>
            <a:r>
              <a:rPr lang="en-US" sz="2800" dirty="0"/>
              <a:t>of </a:t>
            </a:r>
            <a:r>
              <a:rPr lang="en-US" sz="2800" dirty="0" smtClean="0"/>
              <a:t>practice</a:t>
            </a:r>
          </a:p>
          <a:p>
            <a:pPr lvl="1"/>
            <a:r>
              <a:rPr lang="en-US" sz="2800" dirty="0" smtClean="0"/>
              <a:t>Models </a:t>
            </a:r>
            <a:r>
              <a:rPr lang="en-US" sz="2800" dirty="0"/>
              <a:t>of </a:t>
            </a:r>
            <a:r>
              <a:rPr lang="en-US" sz="2800" dirty="0" smtClean="0"/>
              <a:t>care</a:t>
            </a:r>
          </a:p>
          <a:p>
            <a:pPr lvl="1"/>
            <a:r>
              <a:rPr lang="en-US" sz="2800" dirty="0" smtClean="0"/>
              <a:t>Limits </a:t>
            </a:r>
            <a:r>
              <a:rPr lang="en-US" sz="2800" dirty="0"/>
              <a:t>on education and training </a:t>
            </a:r>
            <a:r>
              <a:rPr lang="en-US" sz="2800" dirty="0" smtClean="0"/>
              <a:t>places</a:t>
            </a:r>
          </a:p>
          <a:p>
            <a:r>
              <a:rPr lang="en-US" sz="3200" dirty="0" smtClean="0"/>
              <a:t>On demand:</a:t>
            </a:r>
          </a:p>
          <a:p>
            <a:pPr lvl="1"/>
            <a:r>
              <a:rPr lang="en-US" sz="2800" dirty="0" smtClean="0"/>
              <a:t>Pervasive </a:t>
            </a:r>
            <a:r>
              <a:rPr lang="en-US" sz="2800" dirty="0"/>
              <a:t>knowledge </a:t>
            </a:r>
            <a:r>
              <a:rPr lang="en-US" sz="2800" dirty="0" smtClean="0"/>
              <a:t>failures</a:t>
            </a:r>
          </a:p>
          <a:p>
            <a:pPr lvl="1"/>
            <a:r>
              <a:rPr lang="en-US" sz="2800" dirty="0" smtClean="0"/>
              <a:t>Third-party </a:t>
            </a:r>
            <a:r>
              <a:rPr lang="en-US" sz="2800" dirty="0"/>
              <a:t>payment</a:t>
            </a:r>
            <a:endParaRPr lang="en-US" sz="2800" dirty="0" smtClean="0"/>
          </a:p>
          <a:p>
            <a:pPr lvl="1"/>
            <a:endParaRPr lang="en-US" dirty="0"/>
          </a:p>
        </p:txBody>
      </p:sp>
      <p:sp>
        <p:nvSpPr>
          <p:cNvPr id="4" name="TextBox 3">
            <a:extLst>
              <a:ext uri="{FF2B5EF4-FFF2-40B4-BE49-F238E27FC236}">
                <a16:creationId xmlns:a16="http://schemas.microsoft.com/office/drawing/2014/main" id="{3D928BA9-962C-3045-8C4F-16366F6030DE}"/>
              </a:ext>
            </a:extLst>
          </p:cNvPr>
          <p:cNvSpPr txBox="1"/>
          <p:nvPr/>
        </p:nvSpPr>
        <p:spPr>
          <a:xfrm>
            <a:off x="240082" y="6396335"/>
            <a:ext cx="11711835" cy="461665"/>
          </a:xfrm>
          <a:prstGeom prst="rect">
            <a:avLst/>
          </a:prstGeom>
          <a:noFill/>
        </p:spPr>
        <p:txBody>
          <a:bodyPr wrap="square" rtlCol="0">
            <a:spAutoFit/>
          </a:bodyPr>
          <a:lstStyle/>
          <a:p>
            <a:r>
              <a:rPr lang="en-US" sz="1200" dirty="0"/>
              <a:t>Source: ﻿An evidence-based health workforce model for primary and community care. Segal and Leach Implementation Science 2011, 6:93 http://www.implementationscience.com/content/6/1/93</a:t>
            </a:r>
          </a:p>
        </p:txBody>
      </p:sp>
      <p:pic>
        <p:nvPicPr>
          <p:cNvPr id="5" name="Picture 4"/>
          <p:cNvPicPr>
            <a:picLocks noChangeAspect="1"/>
          </p:cNvPicPr>
          <p:nvPr/>
        </p:nvPicPr>
        <p:blipFill>
          <a:blip r:embed="rId3"/>
          <a:stretch>
            <a:fillRect/>
          </a:stretch>
        </p:blipFill>
        <p:spPr>
          <a:xfrm>
            <a:off x="8647771" y="2638549"/>
            <a:ext cx="2924175" cy="3314700"/>
          </a:xfrm>
          <a:prstGeom prst="rect">
            <a:avLst/>
          </a:prstGeom>
        </p:spPr>
      </p:pic>
    </p:spTree>
    <p:extLst>
      <p:ext uri="{BB962C8B-B14F-4D97-AF65-F5344CB8AC3E}">
        <p14:creationId xmlns:p14="http://schemas.microsoft.com/office/powerpoint/2010/main" val="65716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Global Citizenship Meeting Template" id="{EDA9ECDD-09A1-F649-99B0-58E3DB9C7F30}" vid="{21FBAD9D-4744-E141-97AB-D73FDFD11568}"/>
    </a:ext>
  </a:extLst>
</a:theme>
</file>

<file path=ppt/theme/theme3.xml><?xml version="1.0" encoding="utf-8"?>
<a:theme xmlns:a="http://schemas.openxmlformats.org/drawingml/2006/main" name="1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Global Citizenship Meeting Template" id="{EDA9ECDD-09A1-F649-99B0-58E3DB9C7F30}" vid="{21FBAD9D-4744-E141-97AB-D73FDFD1156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455F51"/>
    </a:dk2>
    <a:lt2>
      <a:srgbClr val="E2DFCC"/>
    </a:lt2>
    <a:accent1>
      <a:srgbClr val="6596C0"/>
    </a:accent1>
    <a:accent2>
      <a:srgbClr val="6BAC92"/>
    </a:accent2>
    <a:accent3>
      <a:srgbClr val="37A76F"/>
    </a:accent3>
    <a:accent4>
      <a:srgbClr val="92B1A0"/>
    </a:accent4>
    <a:accent5>
      <a:srgbClr val="155EA4"/>
    </a:accent5>
    <a:accent6>
      <a:srgbClr val="6596C0"/>
    </a:accent6>
    <a:hlink>
      <a:srgbClr val="4EB3CF"/>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11609</TotalTime>
  <Words>1699</Words>
  <Application>Microsoft Office PowerPoint</Application>
  <PresentationFormat>Widescreen</PresentationFormat>
  <Paragraphs>211</Paragraphs>
  <Slides>25</Slides>
  <Notes>21</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Arial Narrow</vt:lpstr>
      <vt:lpstr>Calibri</vt:lpstr>
      <vt:lpstr>Calibri Light</vt:lpstr>
      <vt:lpstr>Century Gothic</vt:lpstr>
      <vt:lpstr>IBM Plex Sans</vt:lpstr>
      <vt:lpstr>Segoe</vt:lpstr>
      <vt:lpstr>Wingdings</vt:lpstr>
      <vt:lpstr>Office Theme</vt:lpstr>
      <vt:lpstr>gry_background_2017</vt:lpstr>
      <vt:lpstr>1_gry_background_2017</vt:lpstr>
      <vt:lpstr>A New Approach to Modeling Primary Healthcare Workforce Needs:  Using Data to Improve Planning and Allocation of State Resources to Respond to Population Health Needs in Utah</vt:lpstr>
      <vt:lpstr>Objectives</vt:lpstr>
      <vt:lpstr>Utah Area Health Education Centers (AHEC) </vt:lpstr>
      <vt:lpstr>Utah Medical Education Council</vt:lpstr>
      <vt:lpstr>PowerPoint Presentation</vt:lpstr>
      <vt:lpstr>Utah’s Changing Health Care Needs </vt:lpstr>
      <vt:lpstr>PowerPoint Presentation</vt:lpstr>
      <vt:lpstr>Can’t we just look at Supply vs. Demand? (Nope!) </vt:lpstr>
      <vt:lpstr>Can’t we just look at Supply vs. Demand? (Nope!) </vt:lpstr>
      <vt:lpstr>Can’t we just look at Supply vs. Demand? (Nope!) </vt:lpstr>
      <vt:lpstr>Looking out the Front Windshield: Foundation for a new Primary Care Workforce Model</vt:lpstr>
      <vt:lpstr>PowerPoint Presentation</vt:lpstr>
      <vt:lpstr>PowerPoint Presentation</vt:lpstr>
      <vt:lpstr>PowerPoint Presentation</vt:lpstr>
      <vt:lpstr>Stakeholders Need Solid Data</vt:lpstr>
      <vt:lpstr>PowerPoint Presentation</vt:lpstr>
      <vt:lpstr>Needs-Based Analytical Framework*</vt:lpstr>
      <vt:lpstr>PowerPoint Presentation</vt:lpstr>
      <vt:lpstr>PowerPoint Presentation</vt:lpstr>
      <vt:lpstr>PowerPoint Presentation</vt:lpstr>
      <vt:lpstr>PowerPoint Presentation</vt:lpstr>
      <vt:lpstr>[ideal-staffing]  ex: State of Utah</vt:lpstr>
      <vt:lpstr>What’s Next? A Five Year Timeline…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 E. Ruttinger</dc:creator>
  <cp:lastModifiedBy>Michael Magill</cp:lastModifiedBy>
  <cp:revision>134</cp:revision>
  <dcterms:created xsi:type="dcterms:W3CDTF">2019-03-04T22:00:03Z</dcterms:created>
  <dcterms:modified xsi:type="dcterms:W3CDTF">2019-04-20T23:12:37Z</dcterms:modified>
</cp:coreProperties>
</file>